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933" r:id="rId2"/>
    <p:sldId id="985" r:id="rId3"/>
    <p:sldId id="942" r:id="rId4"/>
    <p:sldId id="945" r:id="rId5"/>
    <p:sldId id="1024" r:id="rId6"/>
    <p:sldId id="946" r:id="rId7"/>
    <p:sldId id="986" r:id="rId8"/>
    <p:sldId id="707" r:id="rId9"/>
    <p:sldId id="708" r:id="rId10"/>
    <p:sldId id="1025" r:id="rId11"/>
    <p:sldId id="711" r:id="rId12"/>
    <p:sldId id="1026" r:id="rId13"/>
    <p:sldId id="1027" r:id="rId14"/>
    <p:sldId id="1028" r:id="rId15"/>
    <p:sldId id="1029" r:id="rId16"/>
    <p:sldId id="1030" r:id="rId17"/>
    <p:sldId id="1031" r:id="rId18"/>
    <p:sldId id="1032" r:id="rId19"/>
    <p:sldId id="1033" r:id="rId20"/>
    <p:sldId id="712" r:id="rId21"/>
    <p:sldId id="713" r:id="rId22"/>
    <p:sldId id="714" r:id="rId23"/>
    <p:sldId id="989" r:id="rId24"/>
    <p:sldId id="990" r:id="rId25"/>
    <p:sldId id="991" r:id="rId26"/>
    <p:sldId id="716" r:id="rId27"/>
    <p:sldId id="717" r:id="rId28"/>
    <p:sldId id="987" r:id="rId29"/>
    <p:sldId id="988" r:id="rId30"/>
    <p:sldId id="718" r:id="rId31"/>
    <p:sldId id="719" r:id="rId32"/>
    <p:sldId id="720" r:id="rId33"/>
    <p:sldId id="721" r:id="rId34"/>
    <p:sldId id="722" r:id="rId35"/>
    <p:sldId id="723" r:id="rId36"/>
    <p:sldId id="724" r:id="rId37"/>
    <p:sldId id="725" r:id="rId38"/>
    <p:sldId id="726" r:id="rId39"/>
    <p:sldId id="910" r:id="rId40"/>
    <p:sldId id="992" r:id="rId41"/>
    <p:sldId id="993" r:id="rId42"/>
    <p:sldId id="994" r:id="rId43"/>
    <p:sldId id="995" r:id="rId44"/>
    <p:sldId id="996" r:id="rId45"/>
    <p:sldId id="997" r:id="rId46"/>
    <p:sldId id="998" r:id="rId47"/>
    <p:sldId id="1005" r:id="rId48"/>
    <p:sldId id="1006" r:id="rId49"/>
    <p:sldId id="1007" r:id="rId50"/>
    <p:sldId id="1008" r:id="rId51"/>
    <p:sldId id="1009" r:id="rId52"/>
    <p:sldId id="1010" r:id="rId53"/>
    <p:sldId id="1011" r:id="rId54"/>
    <p:sldId id="1012" r:id="rId55"/>
    <p:sldId id="1013" r:id="rId56"/>
    <p:sldId id="627" r:id="rId57"/>
    <p:sldId id="628" r:id="rId58"/>
    <p:sldId id="629" r:id="rId59"/>
    <p:sldId id="631" r:id="rId60"/>
    <p:sldId id="1014" r:id="rId61"/>
    <p:sldId id="1015" r:id="rId62"/>
    <p:sldId id="1016" r:id="rId63"/>
    <p:sldId id="1017" r:id="rId64"/>
    <p:sldId id="1018" r:id="rId65"/>
    <p:sldId id="1019" r:id="rId66"/>
    <p:sldId id="1020" r:id="rId67"/>
    <p:sldId id="1021" r:id="rId68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ymbol" pitchFamily="18" charset="2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ymbol" pitchFamily="18" charset="2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ymbol" pitchFamily="18" charset="2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ymbol" pitchFamily="18" charset="2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ymbol" pitchFamily="18" charset="2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ymbol" pitchFamily="18" charset="2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ymbol" pitchFamily="18" charset="2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ymbol" pitchFamily="18" charset="2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ymbol" pitchFamily="18" charset="2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9999"/>
    <a:srgbClr val="005828"/>
    <a:srgbClr val="FF8133"/>
    <a:srgbClr val="FF9900"/>
    <a:srgbClr val="FFCCCC"/>
    <a:srgbClr val="F75447"/>
    <a:srgbClr val="FFCC00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1" autoAdjust="0"/>
    <p:restoredTop sz="99648" autoAdjust="0"/>
  </p:normalViewPr>
  <p:slideViewPr>
    <p:cSldViewPr>
      <p:cViewPr varScale="1">
        <p:scale>
          <a:sx n="104" d="100"/>
          <a:sy n="104" d="100"/>
        </p:scale>
        <p:origin x="26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k-SK"/>
              <a:t>Kliknite sem a upravte štýl predlohy podnadpisov.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C29180-F4B4-4FC4-865E-69366F6037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D85BB0-B5D2-46BD-84EE-A6CA0E9C08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B73BA-95CA-49B8-B8C9-62BBD98535D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1D6016-5B3F-4EB6-B994-DE258658CF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k-SK"/>
              <a:t>Kliknite sem a upravte štýly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9481F-D7DC-4A6C-8920-EB92A087BE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D683F8-3245-45A4-8EC4-012D7D0386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44BAB0-A1DF-4E1D-98AC-91DAF7BFE9D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2796D5-1712-4E97-B564-3DD4065C52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11A7B-7462-41B4-9B0A-31F75EFC5D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A627A-D344-4577-BCAA-AD9F4244C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A81717-8D12-461D-A421-187F6018F6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E4F1FC"/>
            </a:gs>
            <a:gs pos="100000">
              <a:srgbClr val="E4F1FC">
                <a:gamma/>
                <a:tint val="50196"/>
                <a:invGamma/>
              </a:srgbClr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Kliknite sem a upravte štýl predlohy nadpisov.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Kliknite sem a upravte štýly predlohy textu.</a:t>
            </a:r>
          </a:p>
          <a:p>
            <a:pPr lvl="1"/>
            <a:r>
              <a:rPr lang="en-US"/>
              <a:t>Druhá úroveň</a:t>
            </a:r>
          </a:p>
          <a:p>
            <a:pPr lvl="2"/>
            <a:r>
              <a:rPr lang="en-US"/>
              <a:t>Tretia úroveň</a:t>
            </a:r>
          </a:p>
          <a:p>
            <a:pPr lvl="3"/>
            <a:r>
              <a:rPr lang="en-US"/>
              <a:t>Štvrtá úroveň</a:t>
            </a:r>
          </a:p>
          <a:p>
            <a:pPr lvl="4"/>
            <a:r>
              <a:rPr lang="en-US"/>
              <a:t>Piata úroveň</a:t>
            </a: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81BF77D6-FE0B-4566-BA09-C22C2869B2D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41.wmf"/><Relationship Id="rId7" Type="http://schemas.openxmlformats.org/officeDocument/2006/relationships/oleObject" Target="../embeddings/oleObject42.bin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6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7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54.wmf"/><Relationship Id="rId18" Type="http://schemas.openxmlformats.org/officeDocument/2006/relationships/oleObject" Target="../embeddings/oleObject53.bin"/><Relationship Id="rId3" Type="http://schemas.openxmlformats.org/officeDocument/2006/relationships/image" Target="../media/image49.wmf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5.wmf"/><Relationship Id="rId2" Type="http://schemas.openxmlformats.org/officeDocument/2006/relationships/oleObject" Target="../embeddings/oleObject45.bin"/><Relationship Id="rId16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53.wmf"/><Relationship Id="rId5" Type="http://schemas.openxmlformats.org/officeDocument/2006/relationships/image" Target="../media/image50.wmf"/><Relationship Id="rId15" Type="http://schemas.openxmlformats.org/officeDocument/2006/relationships/image" Target="../media/image55.wmf"/><Relationship Id="rId10" Type="http://schemas.openxmlformats.org/officeDocument/2006/relationships/oleObject" Target="../embeddings/oleObject49.bin"/><Relationship Id="rId19" Type="http://schemas.openxmlformats.org/officeDocument/2006/relationships/image" Target="../media/image14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5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49.bin"/><Relationship Id="rId3" Type="http://schemas.openxmlformats.org/officeDocument/2006/relationships/image" Target="../media/image56.wmf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14.wmf"/><Relationship Id="rId2" Type="http://schemas.openxmlformats.org/officeDocument/2006/relationships/oleObject" Target="../embeddings/oleObject54.bin"/><Relationship Id="rId16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53.w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60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20.png"/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12" Type="http://schemas.openxmlformats.org/officeDocument/2006/relationships/image" Target="../media/image61.wmf"/><Relationship Id="rId17" Type="http://schemas.openxmlformats.org/officeDocument/2006/relationships/image" Target="../media/image14.wmf"/><Relationship Id="rId2" Type="http://schemas.openxmlformats.org/officeDocument/2006/relationships/oleObject" Target="../embeddings/oleObject62.bin"/><Relationship Id="rId16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6.bin"/><Relationship Id="rId5" Type="http://schemas.openxmlformats.org/officeDocument/2006/relationships/image" Target="../media/image63.wmf"/><Relationship Id="rId15" Type="http://schemas.openxmlformats.org/officeDocument/2006/relationships/image" Target="../media/image13.wmf"/><Relationship Id="rId10" Type="http://schemas.openxmlformats.org/officeDocument/2006/relationships/image" Target="../media/image65.wmf"/><Relationship Id="rId4" Type="http://schemas.openxmlformats.org/officeDocument/2006/relationships/oleObject" Target="../embeddings/oleObject63.bin"/><Relationship Id="rId9" Type="http://schemas.openxmlformats.org/officeDocument/2006/relationships/oleObject" Target="../embeddings/oleObject65.bin"/><Relationship Id="rId14" Type="http://schemas.openxmlformats.org/officeDocument/2006/relationships/oleObject" Target="../embeddings/oleObject6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20.png"/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12" Type="http://schemas.openxmlformats.org/officeDocument/2006/relationships/image" Target="../media/image61.wmf"/><Relationship Id="rId17" Type="http://schemas.openxmlformats.org/officeDocument/2006/relationships/image" Target="../media/image14.wmf"/><Relationship Id="rId2" Type="http://schemas.openxmlformats.org/officeDocument/2006/relationships/oleObject" Target="../embeddings/oleObject62.bin"/><Relationship Id="rId16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6.bin"/><Relationship Id="rId5" Type="http://schemas.openxmlformats.org/officeDocument/2006/relationships/image" Target="../media/image63.wmf"/><Relationship Id="rId15" Type="http://schemas.openxmlformats.org/officeDocument/2006/relationships/image" Target="../media/image13.wmf"/><Relationship Id="rId10" Type="http://schemas.openxmlformats.org/officeDocument/2006/relationships/image" Target="../media/image65.wmf"/><Relationship Id="rId4" Type="http://schemas.openxmlformats.org/officeDocument/2006/relationships/oleObject" Target="../embeddings/oleObject63.bin"/><Relationship Id="rId9" Type="http://schemas.openxmlformats.org/officeDocument/2006/relationships/oleObject" Target="../embeddings/oleObject65.bin"/><Relationship Id="rId14" Type="http://schemas.openxmlformats.org/officeDocument/2006/relationships/oleObject" Target="../embeddings/oleObject6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13" Type="http://schemas.openxmlformats.org/officeDocument/2006/relationships/image" Target="../media/image840.png"/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12" Type="http://schemas.openxmlformats.org/officeDocument/2006/relationships/image" Target="../media/image61.wmf"/><Relationship Id="rId17" Type="http://schemas.openxmlformats.org/officeDocument/2006/relationships/image" Target="../media/image14.wmf"/><Relationship Id="rId2" Type="http://schemas.openxmlformats.org/officeDocument/2006/relationships/oleObject" Target="../embeddings/oleObject62.bin"/><Relationship Id="rId16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6.bin"/><Relationship Id="rId5" Type="http://schemas.openxmlformats.org/officeDocument/2006/relationships/image" Target="../media/image63.wmf"/><Relationship Id="rId15" Type="http://schemas.openxmlformats.org/officeDocument/2006/relationships/image" Target="../media/image13.wmf"/><Relationship Id="rId10" Type="http://schemas.openxmlformats.org/officeDocument/2006/relationships/image" Target="../media/image65.wmf"/><Relationship Id="rId4" Type="http://schemas.openxmlformats.org/officeDocument/2006/relationships/oleObject" Target="../embeddings/oleObject63.bin"/><Relationship Id="rId9" Type="http://schemas.openxmlformats.org/officeDocument/2006/relationships/oleObject" Target="../embeddings/oleObject65.bin"/><Relationship Id="rId14" Type="http://schemas.openxmlformats.org/officeDocument/2006/relationships/oleObject" Target="../embeddings/oleObject67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6.png"/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12" Type="http://schemas.openxmlformats.org/officeDocument/2006/relationships/image" Target="../media/image61.wmf"/><Relationship Id="rId17" Type="http://schemas.openxmlformats.org/officeDocument/2006/relationships/image" Target="../media/image14.wmf"/><Relationship Id="rId2" Type="http://schemas.openxmlformats.org/officeDocument/2006/relationships/oleObject" Target="../embeddings/oleObject62.bin"/><Relationship Id="rId16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4.bin"/><Relationship Id="rId11" Type="http://schemas.openxmlformats.org/officeDocument/2006/relationships/oleObject" Target="../embeddings/oleObject66.bin"/><Relationship Id="rId5" Type="http://schemas.openxmlformats.org/officeDocument/2006/relationships/image" Target="../media/image63.wmf"/><Relationship Id="rId15" Type="http://schemas.openxmlformats.org/officeDocument/2006/relationships/image" Target="../media/image13.wmf"/><Relationship Id="rId10" Type="http://schemas.openxmlformats.org/officeDocument/2006/relationships/image" Target="../media/image65.wmf"/><Relationship Id="rId4" Type="http://schemas.openxmlformats.org/officeDocument/2006/relationships/oleObject" Target="../embeddings/oleObject63.bin"/><Relationship Id="rId9" Type="http://schemas.openxmlformats.org/officeDocument/2006/relationships/oleObject" Target="../embeddings/oleObject65.bin"/><Relationship Id="rId14" Type="http://schemas.openxmlformats.org/officeDocument/2006/relationships/oleObject" Target="../embeddings/oleObject6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image" Target="../media/image61.wmf"/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12" Type="http://schemas.openxmlformats.org/officeDocument/2006/relationships/oleObject" Target="../embeddings/oleObject74.bin"/><Relationship Id="rId17" Type="http://schemas.openxmlformats.org/officeDocument/2006/relationships/image" Target="../media/image14.wmf"/><Relationship Id="rId2" Type="http://schemas.openxmlformats.org/officeDocument/2006/relationships/oleObject" Target="../embeddings/oleObject69.bin"/><Relationship Id="rId16" Type="http://schemas.openxmlformats.org/officeDocument/2006/relationships/oleObject" Target="../embeddings/oleObject7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1.bin"/><Relationship Id="rId11" Type="http://schemas.openxmlformats.org/officeDocument/2006/relationships/image" Target="../media/image65.wmf"/><Relationship Id="rId5" Type="http://schemas.openxmlformats.org/officeDocument/2006/relationships/image" Target="../media/image63.wmf"/><Relationship Id="rId15" Type="http://schemas.openxmlformats.org/officeDocument/2006/relationships/image" Target="../media/image13.wmf"/><Relationship Id="rId10" Type="http://schemas.openxmlformats.org/officeDocument/2006/relationships/oleObject" Target="../embeddings/oleObject73.bin"/><Relationship Id="rId4" Type="http://schemas.openxmlformats.org/officeDocument/2006/relationships/oleObject" Target="../embeddings/oleObject70.bin"/><Relationship Id="rId9" Type="http://schemas.openxmlformats.org/officeDocument/2006/relationships/image" Target="../media/image66.wmf"/><Relationship Id="rId14" Type="http://schemas.openxmlformats.org/officeDocument/2006/relationships/oleObject" Target="../embeddings/oleObject7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image" Target="../media/image63.wmf"/><Relationship Id="rId7" Type="http://schemas.openxmlformats.org/officeDocument/2006/relationships/image" Target="../media/image13.wmf"/><Relationship Id="rId2" Type="http://schemas.openxmlformats.org/officeDocument/2006/relationships/oleObject" Target="../embeddings/oleObject7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68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1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550.png"/><Relationship Id="rId3" Type="http://schemas.openxmlformats.org/officeDocument/2006/relationships/image" Target="../media/image13.wmf"/><Relationship Id="rId7" Type="http://schemas.openxmlformats.org/officeDocument/2006/relationships/image" Target="../media/image24.wmf"/><Relationship Id="rId12" Type="http://schemas.openxmlformats.org/officeDocument/2006/relationships/image" Target="../media/image540.png"/><Relationship Id="rId2" Type="http://schemas.openxmlformats.org/officeDocument/2006/relationships/oleObject" Target="../embeddings/oleObject13.bin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6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2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550.png"/><Relationship Id="rId3" Type="http://schemas.openxmlformats.org/officeDocument/2006/relationships/image" Target="../media/image13.wmf"/><Relationship Id="rId7" Type="http://schemas.openxmlformats.org/officeDocument/2006/relationships/image" Target="../media/image24.wmf"/><Relationship Id="rId12" Type="http://schemas.openxmlformats.org/officeDocument/2006/relationships/image" Target="../media/image540.png"/><Relationship Id="rId17" Type="http://schemas.openxmlformats.org/officeDocument/2006/relationships/image" Target="../media/image580.png"/><Relationship Id="rId2" Type="http://schemas.openxmlformats.org/officeDocument/2006/relationships/oleObject" Target="../embeddings/oleObject13.bin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6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5.wmf"/><Relationship Id="rId14" Type="http://schemas.openxmlformats.org/officeDocument/2006/relationships/oleObject" Target="../embeddings/oleObject25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10.bin"/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9.wmf"/><Relationship Id="rId2" Type="http://schemas.openxmlformats.org/officeDocument/2006/relationships/oleObject" Target="../embeddings/oleObject2.bin"/><Relationship Id="rId16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8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3" Type="http://schemas.openxmlformats.org/officeDocument/2006/relationships/image" Target="../media/image69.wmf"/><Relationship Id="rId7" Type="http://schemas.openxmlformats.org/officeDocument/2006/relationships/image" Target="../media/image71.w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72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image" Target="../media/image73.wmf"/><Relationship Id="rId7" Type="http://schemas.openxmlformats.org/officeDocument/2006/relationships/image" Target="../media/image75.wmf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87.bin"/><Relationship Id="rId9" Type="http://schemas.openxmlformats.org/officeDocument/2006/relationships/image" Target="../media/image7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90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19.png"/><Relationship Id="rId2" Type="http://schemas.openxmlformats.org/officeDocument/2006/relationships/oleObject" Target="../embeddings/oleObject11.bin"/><Relationship Id="rId16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oleObject" Target="../embeddings/oleObject17.bin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4.wmf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1.wmf"/><Relationship Id="rId3" Type="http://schemas.openxmlformats.org/officeDocument/2006/relationships/image" Target="../media/image13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23.wmf"/><Relationship Id="rId2" Type="http://schemas.openxmlformats.org/officeDocument/2006/relationships/oleObject" Target="../embeddings/oleObject13.bin"/><Relationship Id="rId16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2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22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3" Type="http://schemas.openxmlformats.org/officeDocument/2006/relationships/image" Target="../media/image96.wmf"/><Relationship Id="rId7" Type="http://schemas.openxmlformats.org/officeDocument/2006/relationships/image" Target="../media/image98.wmf"/><Relationship Id="rId2" Type="http://schemas.openxmlformats.org/officeDocument/2006/relationships/oleObject" Target="../embeddings/oleObject9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92.bin"/><Relationship Id="rId9" Type="http://schemas.openxmlformats.org/officeDocument/2006/relationships/image" Target="../media/image99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3" Type="http://schemas.openxmlformats.org/officeDocument/2006/relationships/image" Target="../media/image96.wmf"/><Relationship Id="rId7" Type="http://schemas.openxmlformats.org/officeDocument/2006/relationships/image" Target="../media/image98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99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eg"/><Relationship Id="rId4" Type="http://schemas.openxmlformats.org/officeDocument/2006/relationships/image" Target="../media/image101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3.wmf"/><Relationship Id="rId7" Type="http://schemas.openxmlformats.org/officeDocument/2006/relationships/image" Target="../media/image105.wmf"/><Relationship Id="rId2" Type="http://schemas.openxmlformats.org/officeDocument/2006/relationships/oleObject" Target="../embeddings/oleObject10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0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27.w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13.wmf"/><Relationship Id="rId21" Type="http://schemas.openxmlformats.org/officeDocument/2006/relationships/image" Target="../media/image31.wmf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29.wmf"/><Relationship Id="rId25" Type="http://schemas.openxmlformats.org/officeDocument/2006/relationships/image" Target="../media/image33.wmf"/><Relationship Id="rId2" Type="http://schemas.openxmlformats.org/officeDocument/2006/relationships/oleObject" Target="../embeddings/oleObject13.bin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6.wmf"/><Relationship Id="rId24" Type="http://schemas.openxmlformats.org/officeDocument/2006/relationships/oleObject" Target="../embeddings/oleObject33.bin"/><Relationship Id="rId5" Type="http://schemas.openxmlformats.org/officeDocument/2006/relationships/image" Target="../media/image14.wmf"/><Relationship Id="rId15" Type="http://schemas.openxmlformats.org/officeDocument/2006/relationships/image" Target="../media/image28.wmf"/><Relationship Id="rId23" Type="http://schemas.openxmlformats.org/officeDocument/2006/relationships/image" Target="../media/image32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30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28.bin"/><Relationship Id="rId22" Type="http://schemas.openxmlformats.org/officeDocument/2006/relationships/oleObject" Target="../embeddings/oleObject32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35.bin"/><Relationship Id="rId3" Type="http://schemas.openxmlformats.org/officeDocument/2006/relationships/image" Target="../media/image13.wmf"/><Relationship Id="rId21" Type="http://schemas.openxmlformats.org/officeDocument/2006/relationships/oleObject" Target="../embeddings/oleObject36.bin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34.wmf"/><Relationship Id="rId2" Type="http://schemas.openxmlformats.org/officeDocument/2006/relationships/oleObject" Target="../embeddings/oleObject13.bin"/><Relationship Id="rId16" Type="http://schemas.openxmlformats.org/officeDocument/2006/relationships/oleObject" Target="../embeddings/oleObject34.bin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7.wmf"/><Relationship Id="rId24" Type="http://schemas.openxmlformats.org/officeDocument/2006/relationships/image" Target="../media/image53.png"/><Relationship Id="rId5" Type="http://schemas.openxmlformats.org/officeDocument/2006/relationships/image" Target="../media/image14.wmf"/><Relationship Id="rId15" Type="http://schemas.openxmlformats.org/officeDocument/2006/relationships/image" Target="../media/image29.wmf"/><Relationship Id="rId23" Type="http://schemas.openxmlformats.org/officeDocument/2006/relationships/image" Target="../media/image52.png"/><Relationship Id="rId10" Type="http://schemas.openxmlformats.org/officeDocument/2006/relationships/oleObject" Target="../embeddings/oleObject27.bin"/><Relationship Id="rId19" Type="http://schemas.openxmlformats.org/officeDocument/2006/relationships/image" Target="../media/image35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29.bin"/><Relationship Id="rId22" Type="http://schemas.openxmlformats.org/officeDocument/2006/relationships/image" Target="../media/image3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3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2238375"/>
            <a:ext cx="7772400" cy="686569"/>
          </a:xfrm>
        </p:spPr>
        <p:txBody>
          <a:bodyPr/>
          <a:lstStyle/>
          <a:p>
            <a:r>
              <a:rPr lang="sk-SK" sz="3600" b="1" dirty="0">
                <a:latin typeface="Times New Roman" pitchFamily="18" charset="0"/>
              </a:rPr>
              <a:t>Analýza procesov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948264" y="6104542"/>
            <a:ext cx="1944514" cy="442308"/>
          </a:xfrm>
        </p:spPr>
        <p:txBody>
          <a:bodyPr/>
          <a:lstStyle/>
          <a:p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Juraj </a:t>
            </a:r>
            <a:r>
              <a:rPr lang="sk-SK" sz="2400" dirty="0" err="1">
                <a:solidFill>
                  <a:srgbClr val="0070C0"/>
                </a:solidFill>
                <a:latin typeface="Times New Roman" pitchFamily="18" charset="0"/>
              </a:rPr>
              <a:t>Smieško</a:t>
            </a:r>
            <a:endParaRPr lang="en-US" sz="2400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>
            <a:off x="900113" y="1268413"/>
            <a:ext cx="7559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0" y="311150"/>
            <a:ext cx="9144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Department of Information Networks </a:t>
            </a:r>
          </a:p>
          <a:p>
            <a:pPr algn="ctr"/>
            <a:r>
              <a:rPr lang="sk-SK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Faculty of Management Science and Informatics</a:t>
            </a:r>
          </a:p>
          <a:p>
            <a:pPr algn="ctr"/>
            <a:r>
              <a:rPr lang="sk-SK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University of Žilina </a:t>
            </a:r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11C8811-76F6-11EF-4910-BF877A04B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284984"/>
            <a:ext cx="7772400" cy="1426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3200" kern="0" dirty="0">
                <a:latin typeface="Times New Roman" pitchFamily="18" charset="0"/>
              </a:rPr>
              <a:t>8</a:t>
            </a:r>
            <a:r>
              <a:rPr lang="sk-SK" sz="3200" kern="0" dirty="0">
                <a:latin typeface="Times New Roman" pitchFamily="18" charset="0"/>
              </a:rPr>
              <a:t>. prednáška</a:t>
            </a:r>
          </a:p>
        </p:txBody>
      </p:sp>
    </p:spTree>
    <p:extLst>
      <p:ext uri="{BB962C8B-B14F-4D97-AF65-F5344CB8AC3E}">
        <p14:creationId xmlns:p14="http://schemas.microsoft.com/office/powerpoint/2010/main" val="304565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47C9C-37B9-924A-E947-12E5690E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aoblený obdĺžnik 12">
            <a:extLst>
              <a:ext uri="{FF2B5EF4-FFF2-40B4-BE49-F238E27FC236}">
                <a16:creationId xmlns:a16="http://schemas.microsoft.com/office/drawing/2014/main" id="{B400452E-D4FD-8426-C91F-B44F4C50D213}"/>
              </a:ext>
            </a:extLst>
          </p:cNvPr>
          <p:cNvSpPr/>
          <p:nvPr/>
        </p:nvSpPr>
        <p:spPr>
          <a:xfrm>
            <a:off x="214282" y="2143116"/>
            <a:ext cx="2286016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DECC5F26-5341-89E3-8C5A-F9E6E72F3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20" y="2143116"/>
            <a:ext cx="221457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Spektrum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procesu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747523" name="Object 3">
            <a:extLst>
              <a:ext uri="{FF2B5EF4-FFF2-40B4-BE49-F238E27FC236}">
                <a16:creationId xmlns:a16="http://schemas.microsoft.com/office/drawing/2014/main" id="{5B9894DB-290B-3873-C51C-8B2F294763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165" y="2940909"/>
          <a:ext cx="207168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1143000" imgH="228600" progId="Equation.3">
                  <p:embed/>
                </p:oleObj>
              </mc:Choice>
              <mc:Fallback>
                <p:oleObj name="Rovnica" r:id="rId2" imgW="1143000" imgH="228600" progId="Equation.3">
                  <p:embed/>
                  <p:pic>
                    <p:nvPicPr>
                      <p:cNvPr id="7475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65" y="2940909"/>
                        <a:ext cx="2071687" cy="404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8551" name="Object 7">
            <a:extLst>
              <a:ext uri="{FF2B5EF4-FFF2-40B4-BE49-F238E27FC236}">
                <a16:creationId xmlns:a16="http://schemas.microsoft.com/office/drawing/2014/main" id="{691B72DC-126F-30A5-227F-B1F2B24663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148" y="1357294"/>
          <a:ext cx="262255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1447560" imgH="215640" progId="Equation.3">
                  <p:embed/>
                </p:oleObj>
              </mc:Choice>
              <mc:Fallback>
                <p:oleObj name="Rovnica" r:id="rId4" imgW="1447560" imgH="215640" progId="Equation.3">
                  <p:embed/>
                  <p:pic>
                    <p:nvPicPr>
                      <p:cNvPr id="7485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48" y="1357294"/>
                        <a:ext cx="2622550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8552" name="Object 8">
            <a:extLst>
              <a:ext uri="{FF2B5EF4-FFF2-40B4-BE49-F238E27FC236}">
                <a16:creationId xmlns:a16="http://schemas.microsoft.com/office/drawing/2014/main" id="{7D4046C6-27BC-205A-DD5A-25D7B8F54B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786" y="857232"/>
          <a:ext cx="21193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68200" imgH="215640" progId="Equation.3">
                  <p:embed/>
                </p:oleObj>
              </mc:Choice>
              <mc:Fallback>
                <p:oleObj name="Rovnica" r:id="rId6" imgW="1168200" imgH="215640" progId="Equation.3">
                  <p:embed/>
                  <p:pic>
                    <p:nvPicPr>
                      <p:cNvPr id="74855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857232"/>
                        <a:ext cx="2119312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7B3D06B2-9E5F-E234-60D0-B87239E85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3DE0798A-4493-BD47-2EC8-ED918AA1D2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15" name="Zaoblený obdĺžnik 14">
            <a:extLst>
              <a:ext uri="{FF2B5EF4-FFF2-40B4-BE49-F238E27FC236}">
                <a16:creationId xmlns:a16="http://schemas.microsoft.com/office/drawing/2014/main" id="{549A405D-67C1-0265-8996-EA56103DEC7A}"/>
              </a:ext>
            </a:extLst>
          </p:cNvPr>
          <p:cNvSpPr/>
          <p:nvPr/>
        </p:nvSpPr>
        <p:spPr>
          <a:xfrm>
            <a:off x="2654574" y="2132010"/>
            <a:ext cx="2714644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9E45BC06-C221-D364-9A39-F5220837C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012" y="2132010"/>
            <a:ext cx="2643206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Amplit</a:t>
            </a:r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údové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spektrum: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B605F84B-36B2-3CBC-90AD-EF7E863E38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4574" y="2895799"/>
          <a:ext cx="24177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1333440" imgH="253800" progId="Equation.3">
                  <p:embed/>
                </p:oleObj>
              </mc:Choice>
              <mc:Fallback>
                <p:oleObj name="Rovnica" r:id="rId8" imgW="1333440" imgH="2538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574" y="2895799"/>
                        <a:ext cx="2417762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bdĺžnik 4">
            <a:extLst>
              <a:ext uri="{FF2B5EF4-FFF2-40B4-BE49-F238E27FC236}">
                <a16:creationId xmlns:a16="http://schemas.microsoft.com/office/drawing/2014/main" id="{B17F7CA5-A807-6536-2256-B78E74C5DFAA}"/>
              </a:ext>
            </a:extLst>
          </p:cNvPr>
          <p:cNvSpPr/>
          <p:nvPr/>
        </p:nvSpPr>
        <p:spPr>
          <a:xfrm>
            <a:off x="2867748" y="3752676"/>
            <a:ext cx="285752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0.0000 + 0.0000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0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0.0884 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- 1.4937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1.4963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0.1250 - 0.1250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0.1768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|-0.0884 + 0.2563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0.2711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0.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1250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|-0.0884 - 0.2563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0.2711</a:t>
            </a:r>
            <a:endParaRPr lang="nn-NO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|-0.1250 + 0.1250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0.1768 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0.0884 + 1.4937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1.4963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bdĺžnik 7">
            <a:extLst>
              <a:ext uri="{FF2B5EF4-FFF2-40B4-BE49-F238E27FC236}">
                <a16:creationId xmlns:a16="http://schemas.microsoft.com/office/drawing/2014/main" id="{DF3704B6-1127-6E55-7FA6-6F6BA981DC26}"/>
              </a:ext>
            </a:extLst>
          </p:cNvPr>
          <p:cNvSpPr/>
          <p:nvPr/>
        </p:nvSpPr>
        <p:spPr>
          <a:xfrm>
            <a:off x="557222" y="3808990"/>
            <a:ext cx="187163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0.0000 + 0.0000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0.0884 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- 1.4937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-0.1250 - 0.1250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-0.0884 + 0.2563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0.2500 + 0.0000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-0.0884 - 0.2563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endParaRPr lang="nn-NO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-0.1250 + 0.1250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0.0884 + 1.4937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04331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42976" y="3286124"/>
            <a:ext cx="5429288" cy="32147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748551" name="Object 7"/>
          <p:cNvGraphicFramePr>
            <a:graphicFrameLocks noChangeAspect="1"/>
          </p:cNvGraphicFramePr>
          <p:nvPr/>
        </p:nvGraphicFramePr>
        <p:xfrm>
          <a:off x="765175" y="1357313"/>
          <a:ext cx="262255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1447560" imgH="215640" progId="Equation.3">
                  <p:embed/>
                </p:oleObj>
              </mc:Choice>
              <mc:Fallback>
                <p:oleObj name="Rovnica" r:id="rId2" imgW="1447560" imgH="215640" progId="Equation.3">
                  <p:embed/>
                  <p:pic>
                    <p:nvPicPr>
                      <p:cNvPr id="7485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1357313"/>
                        <a:ext cx="2622550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8552" name="Object 8"/>
          <p:cNvGraphicFramePr>
            <a:graphicFrameLocks noChangeAspect="1"/>
          </p:cNvGraphicFramePr>
          <p:nvPr/>
        </p:nvGraphicFramePr>
        <p:xfrm>
          <a:off x="785786" y="857232"/>
          <a:ext cx="21193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1168200" imgH="215640" progId="Equation.3">
                  <p:embed/>
                </p:oleObj>
              </mc:Choice>
              <mc:Fallback>
                <p:oleObj name="Rovnica" r:id="rId4" imgW="1168200" imgH="215640" progId="Equation.3">
                  <p:embed/>
                  <p:pic>
                    <p:nvPicPr>
                      <p:cNvPr id="74855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857232"/>
                        <a:ext cx="2119312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aoblený obdĺžnik 14"/>
          <p:cNvSpPr/>
          <p:nvPr/>
        </p:nvSpPr>
        <p:spPr>
          <a:xfrm>
            <a:off x="214282" y="2132010"/>
            <a:ext cx="2714644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85720" y="2132010"/>
            <a:ext cx="2643206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Amplit</a:t>
            </a:r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údové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spektrum: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4" name="Obdĺžnik 23"/>
          <p:cNvSpPr/>
          <p:nvPr/>
        </p:nvSpPr>
        <p:spPr>
          <a:xfrm>
            <a:off x="428596" y="3500438"/>
            <a:ext cx="3071834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0.0000 + 0.0000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0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0.0884 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- 1.4937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1.4963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0.1250 - 0.1250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0.1768 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|-0.0884 + 0.2563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0.2711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0.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1250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|-0.0884 - 0.2563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0.2711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endParaRPr lang="nn-NO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|-0.1250 + 0.1250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0.1768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0.0884 + 1.4937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1.4963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" name="Obrázok 24" descr="bront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306" y="2768198"/>
            <a:ext cx="5262599" cy="3946949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8D92AAD-5EC8-1AC7-ED6B-15F70D16C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F01D7774-EDCA-DC60-27E3-D098F587D9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6EC33AB6-48D9-450B-D27B-783DD231B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860863"/>
              </p:ext>
            </p:extLst>
          </p:nvPr>
        </p:nvGraphicFramePr>
        <p:xfrm>
          <a:off x="3643306" y="2214180"/>
          <a:ext cx="24177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7" imgW="1333440" imgH="253800" progId="Equation.3">
                  <p:embed/>
                </p:oleObj>
              </mc:Choice>
              <mc:Fallback>
                <p:oleObj name="Rovnica" r:id="rId7" imgW="1333440" imgH="2538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06" y="2214180"/>
                        <a:ext cx="2417762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53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F5817-D910-AEF7-77A8-0DAFDA4DE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>
            <a:extLst>
              <a:ext uri="{FF2B5EF4-FFF2-40B4-BE49-F238E27FC236}">
                <a16:creationId xmlns:a16="http://schemas.microsoft.com/office/drawing/2014/main" id="{D79D27FC-3BC5-4BC2-BA8C-F9BAF4CEF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78592"/>
            <a:ext cx="6334072" cy="475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1238DE71-C3AC-9119-6AC3-6057E6FE5152}"/>
                  </a:ext>
                </a:extLst>
              </p:cNvPr>
              <p:cNvSpPr txBox="1"/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1238DE71-C3AC-9119-6AC3-6057E6FE5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ine 2">
            <a:extLst>
              <a:ext uri="{FF2B5EF4-FFF2-40B4-BE49-F238E27FC236}">
                <a16:creationId xmlns:a16="http://schemas.microsoft.com/office/drawing/2014/main" id="{67B4D020-20C2-81C2-2CEF-F3E821923B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0B052023-F5F7-6C43-A38B-E17600B52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D8B9EFAA-ED41-6FE6-EB10-3D6357C0FF16}"/>
                  </a:ext>
                </a:extLst>
              </p:cNvPr>
              <p:cNvSpPr txBox="1"/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0.177, 0.271, 0.125, 0.271, 0.177, 1.496</m:t>
                          </m:r>
                          <m: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D8B9EFAA-ED41-6FE6-EB10-3D6357C0F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4">
                <a:extLst>
                  <a:ext uri="{FF2B5EF4-FFF2-40B4-BE49-F238E27FC236}">
                    <a16:creationId xmlns:a16="http://schemas.microsoft.com/office/drawing/2014/main" id="{6B154313-B818-436B-B552-C3A0B053FE3B}"/>
                  </a:ext>
                </a:extLst>
              </p:cNvPr>
              <p:cNvSpPr txBox="1"/>
              <p:nvPr/>
            </p:nvSpPr>
            <p:spPr bwMode="auto">
              <a:xfrm>
                <a:off x="3397957" y="1319481"/>
                <a:ext cx="5616624" cy="51554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sk-SK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𝐜𝐚</m:t>
                          </m:r>
                        </m:e>
                      </m:acc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0,  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0,  0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0,  0, 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3" name="Object 14">
                <a:extLst>
                  <a:ext uri="{FF2B5EF4-FFF2-40B4-BE49-F238E27FC236}">
                    <a16:creationId xmlns:a16="http://schemas.microsoft.com/office/drawing/2014/main" id="{6B154313-B818-436B-B552-C3A0B053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7957" y="1319481"/>
                <a:ext cx="5616624" cy="51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3">
                <a:extLst>
                  <a:ext uri="{FF2B5EF4-FFF2-40B4-BE49-F238E27FC236}">
                    <a16:creationId xmlns:a16="http://schemas.microsoft.com/office/drawing/2014/main" id="{9198FC8D-9A35-D5C5-F41D-9C1CE034451D}"/>
                  </a:ext>
                </a:extLst>
              </p:cNvPr>
              <p:cNvSpPr txBox="1"/>
              <p:nvPr/>
            </p:nvSpPr>
            <p:spPr bwMode="auto">
              <a:xfrm>
                <a:off x="107504" y="1387819"/>
                <a:ext cx="1800200" cy="51554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sk-SK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k-SK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4" name="Object 3">
                <a:extLst>
                  <a:ext uri="{FF2B5EF4-FFF2-40B4-BE49-F238E27FC236}">
                    <a16:creationId xmlns:a16="http://schemas.microsoft.com/office/drawing/2014/main" id="{9198FC8D-9A35-D5C5-F41D-9C1CE0344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387819"/>
                <a:ext cx="1800200" cy="515543"/>
              </a:xfrm>
              <a:prstGeom prst="rect">
                <a:avLst/>
              </a:prstGeom>
              <a:blipFill>
                <a:blip r:embed="rId6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2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299D1-CFC5-DC60-1E22-182E1912B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>
            <a:extLst>
              <a:ext uri="{FF2B5EF4-FFF2-40B4-BE49-F238E27FC236}">
                <a16:creationId xmlns:a16="http://schemas.microsoft.com/office/drawing/2014/main" id="{C4E11516-83C2-740B-86D0-107B85C0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88840"/>
            <a:ext cx="6334072" cy="475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CB06E8E6-96A1-C592-8FF2-BF29EEE5CCF8}"/>
                  </a:ext>
                </a:extLst>
              </p:cNvPr>
              <p:cNvSpPr txBox="1"/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CB06E8E6-96A1-C592-8FF2-BF29EEE5C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ine 2">
            <a:extLst>
              <a:ext uri="{FF2B5EF4-FFF2-40B4-BE49-F238E27FC236}">
                <a16:creationId xmlns:a16="http://schemas.microsoft.com/office/drawing/2014/main" id="{4F3D4C4F-6674-D765-3400-F26666620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B0C1B46A-BF1B-C1B9-596F-B09F2CE49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1DB8E5DA-18B0-EAF4-BDFB-DB64F2BE5ABD}"/>
                  </a:ext>
                </a:extLst>
              </p:cNvPr>
              <p:cNvSpPr txBox="1"/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0.177, 0.271, 0.125, 0.271, 0.177,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1DB8E5DA-18B0-EAF4-BDFB-DB64F2BE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4">
                <a:extLst>
                  <a:ext uri="{FF2B5EF4-FFF2-40B4-BE49-F238E27FC236}">
                    <a16:creationId xmlns:a16="http://schemas.microsoft.com/office/drawing/2014/main" id="{36B983DA-E01E-D587-A81E-BF4DD47643B3}"/>
                  </a:ext>
                </a:extLst>
              </p:cNvPr>
              <p:cNvSpPr txBox="1"/>
              <p:nvPr/>
            </p:nvSpPr>
            <p:spPr bwMode="auto">
              <a:xfrm>
                <a:off x="3397957" y="1319481"/>
                <a:ext cx="5616624" cy="51554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sk-SK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𝐜𝐚</m:t>
                          </m:r>
                        </m:e>
                      </m:acc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0,  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0,  0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0,  0, 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0" name="Object 14">
                <a:extLst>
                  <a:ext uri="{FF2B5EF4-FFF2-40B4-BE49-F238E27FC236}">
                    <a16:creationId xmlns:a16="http://schemas.microsoft.com/office/drawing/2014/main" id="{36B983DA-E01E-D587-A81E-BF4DD4764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7957" y="1319481"/>
                <a:ext cx="5616624" cy="51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52752C26-4D45-92CD-5ED1-4FDD4AD98219}"/>
                  </a:ext>
                </a:extLst>
              </p:cNvPr>
              <p:cNvSpPr txBox="1"/>
              <p:nvPr/>
            </p:nvSpPr>
            <p:spPr bwMode="auto">
              <a:xfrm>
                <a:off x="107504" y="1387819"/>
                <a:ext cx="1800200" cy="51554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sk-SK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k-SK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52752C26-4D45-92CD-5ED1-4FDD4AD98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387819"/>
                <a:ext cx="1800200" cy="515543"/>
              </a:xfrm>
              <a:prstGeom prst="rect">
                <a:avLst/>
              </a:prstGeom>
              <a:blipFill>
                <a:blip r:embed="rId6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BlokTextu 8">
                <a:extLst>
                  <a:ext uri="{FF2B5EF4-FFF2-40B4-BE49-F238E27FC236}">
                    <a16:creationId xmlns:a16="http://schemas.microsoft.com/office/drawing/2014/main" id="{4BBF9BC9-8576-0DC2-7357-042538579223}"/>
                  </a:ext>
                </a:extLst>
              </p:cNvPr>
              <p:cNvSpPr txBox="1"/>
              <p:nvPr/>
            </p:nvSpPr>
            <p:spPr>
              <a:xfrm>
                <a:off x="3682323" y="2420888"/>
                <a:ext cx="5426182" cy="38119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(</a:t>
                </a:r>
                <a:r>
                  <a:rPr lang="sk-SK" dirty="0"/>
                  <a:t>0.1</a:t>
                </a:r>
                <a:r>
                  <a:rPr lang="en-US" dirty="0"/>
                  <a:t>8, </a:t>
                </a:r>
                <a:r>
                  <a:rPr lang="sk-SK" dirty="0"/>
                  <a:t>2.2</a:t>
                </a:r>
                <a:r>
                  <a:rPr lang="en-US" dirty="0"/>
                  <a:t>4, </a:t>
                </a:r>
                <a:r>
                  <a:rPr lang="sk-SK" dirty="0"/>
                  <a:t> 2.9</a:t>
                </a:r>
                <a:r>
                  <a:rPr lang="en-US" dirty="0"/>
                  <a:t>9, </a:t>
                </a:r>
                <a:r>
                  <a:rPr lang="sk-SK" dirty="0"/>
                  <a:t>1.9</a:t>
                </a:r>
                <a:r>
                  <a:rPr lang="en-US" dirty="0"/>
                  <a:t>9, </a:t>
                </a:r>
                <a:r>
                  <a:rPr lang="sk-SK" dirty="0"/>
                  <a:t>-0.1</a:t>
                </a:r>
                <a:r>
                  <a:rPr lang="en-US" dirty="0"/>
                  <a:t>8, </a:t>
                </a:r>
                <a:r>
                  <a:rPr lang="sk-SK" dirty="0"/>
                  <a:t>-2.2</a:t>
                </a:r>
                <a:r>
                  <a:rPr lang="en-US" dirty="0"/>
                  <a:t>4, </a:t>
                </a:r>
                <a:r>
                  <a:rPr lang="sk-SK" dirty="0"/>
                  <a:t>-2.9</a:t>
                </a:r>
                <a:r>
                  <a:rPr lang="en-US" dirty="0"/>
                  <a:t>9, </a:t>
                </a:r>
                <a:r>
                  <a:rPr lang="sk-SK" dirty="0"/>
                  <a:t>-1.9</a:t>
                </a:r>
                <a:r>
                  <a:rPr lang="en-US" dirty="0"/>
                  <a:t>9)</a:t>
                </a:r>
                <a:endParaRPr lang="sk-SK" dirty="0"/>
              </a:p>
            </p:txBody>
          </p:sp>
        </mc:Choice>
        <mc:Fallback xmlns="">
          <p:sp>
            <p:nvSpPr>
              <p:cNvPr id="9" name="BlokTextu 8">
                <a:extLst>
                  <a:ext uri="{FF2B5EF4-FFF2-40B4-BE49-F238E27FC236}">
                    <a16:creationId xmlns:a16="http://schemas.microsoft.com/office/drawing/2014/main" id="{4BBF9BC9-8576-0DC2-7357-042538579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323" y="2420888"/>
                <a:ext cx="5426182" cy="381195"/>
              </a:xfrm>
              <a:prstGeom prst="rect">
                <a:avLst/>
              </a:prstGeom>
              <a:blipFill>
                <a:blip r:embed="rId7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3">
                <a:extLst>
                  <a:ext uri="{FF2B5EF4-FFF2-40B4-BE49-F238E27FC236}">
                    <a16:creationId xmlns:a16="http://schemas.microsoft.com/office/drawing/2014/main" id="{16DAA59F-BC14-BA8E-0469-A95EE6BF7469}"/>
                  </a:ext>
                </a:extLst>
              </p:cNvPr>
              <p:cNvSpPr txBox="1"/>
              <p:nvPr/>
            </p:nvSpPr>
            <p:spPr bwMode="auto">
              <a:xfrm>
                <a:off x="7306988" y="2982554"/>
                <a:ext cx="1297460" cy="38119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=2.176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3" name="Object 3">
                <a:extLst>
                  <a:ext uri="{FF2B5EF4-FFF2-40B4-BE49-F238E27FC236}">
                    <a16:creationId xmlns:a16="http://schemas.microsoft.com/office/drawing/2014/main" id="{16DAA59F-BC14-BA8E-0469-A95EE6BF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06988" y="2982554"/>
                <a:ext cx="1297460" cy="3811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4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6F0AC-2722-813C-FC99-B3A4E502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>
            <a:extLst>
              <a:ext uri="{FF2B5EF4-FFF2-40B4-BE49-F238E27FC236}">
                <a16:creationId xmlns:a16="http://schemas.microsoft.com/office/drawing/2014/main" id="{3FCF5EA5-14CE-8793-F849-7B6632D37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88840"/>
            <a:ext cx="6334072" cy="475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98E9E881-5E54-103F-1991-C9CDCDA22639}"/>
                  </a:ext>
                </a:extLst>
              </p:cNvPr>
              <p:cNvSpPr txBox="1"/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98E9E881-5E54-103F-1991-C9CDCDA22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ine 2">
            <a:extLst>
              <a:ext uri="{FF2B5EF4-FFF2-40B4-BE49-F238E27FC236}">
                <a16:creationId xmlns:a16="http://schemas.microsoft.com/office/drawing/2014/main" id="{D791B455-C65E-315F-D667-18FB7561D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DE362514-A379-20E5-E710-8CEDEE4AC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D9E5E8CD-11B6-517E-47C6-5F0CC01E8433}"/>
                  </a:ext>
                </a:extLst>
              </p:cNvPr>
              <p:cNvSpPr txBox="1"/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0.177, 0.271, 0.125, 0.271, 0.177,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D9E5E8CD-11B6-517E-47C6-5F0CC01E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4">
                <a:extLst>
                  <a:ext uri="{FF2B5EF4-FFF2-40B4-BE49-F238E27FC236}">
                    <a16:creationId xmlns:a16="http://schemas.microsoft.com/office/drawing/2014/main" id="{00A74154-A59E-BC50-840E-7CB528BC291D}"/>
                  </a:ext>
                </a:extLst>
              </p:cNvPr>
              <p:cNvSpPr txBox="1"/>
              <p:nvPr/>
            </p:nvSpPr>
            <p:spPr bwMode="auto">
              <a:xfrm>
                <a:off x="3397957" y="1319481"/>
                <a:ext cx="5616624" cy="51554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sk-SK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𝐜𝐚</m:t>
                          </m:r>
                        </m:e>
                      </m:acc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0.271,  0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0.271,  0, 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0" name="Object 14">
                <a:extLst>
                  <a:ext uri="{FF2B5EF4-FFF2-40B4-BE49-F238E27FC236}">
                    <a16:creationId xmlns:a16="http://schemas.microsoft.com/office/drawing/2014/main" id="{00A74154-A59E-BC50-840E-7CB528BC2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7957" y="1319481"/>
                <a:ext cx="5616624" cy="51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97F719C6-EEF3-A0DB-A319-62B27E15266A}"/>
                  </a:ext>
                </a:extLst>
              </p:cNvPr>
              <p:cNvSpPr txBox="1"/>
              <p:nvPr/>
            </p:nvSpPr>
            <p:spPr bwMode="auto">
              <a:xfrm>
                <a:off x="107503" y="1387819"/>
                <a:ext cx="3302728" cy="51554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97F719C6-EEF3-A0DB-A319-62B27E152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3" y="1387819"/>
                <a:ext cx="3302728" cy="515543"/>
              </a:xfrm>
              <a:prstGeom prst="rect">
                <a:avLst/>
              </a:prstGeom>
              <a:blipFill>
                <a:blip r:embed="rId6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17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953D0-E702-FDD5-70B7-CFB25087A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>
            <a:extLst>
              <a:ext uri="{FF2B5EF4-FFF2-40B4-BE49-F238E27FC236}">
                <a16:creationId xmlns:a16="http://schemas.microsoft.com/office/drawing/2014/main" id="{2DBF9ED7-AA7C-AD20-3280-ACC9E9DD1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88840"/>
            <a:ext cx="6334072" cy="475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6B1A01D1-F623-64FF-C604-E4A55F6FFFAC}"/>
                  </a:ext>
                </a:extLst>
              </p:cNvPr>
              <p:cNvSpPr txBox="1"/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6B1A01D1-F623-64FF-C604-E4A55F6F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ine 2">
            <a:extLst>
              <a:ext uri="{FF2B5EF4-FFF2-40B4-BE49-F238E27FC236}">
                <a16:creationId xmlns:a16="http://schemas.microsoft.com/office/drawing/2014/main" id="{2733A6D2-701D-500E-57F6-886582998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5586072-6C17-ECCA-588D-7B2CB1DD6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ED0CD21E-A57E-8AD0-D76A-AEA22FD48725}"/>
                  </a:ext>
                </a:extLst>
              </p:cNvPr>
              <p:cNvSpPr txBox="1"/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0.177,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0.271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0.125,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0.271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0.177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ED0CD21E-A57E-8AD0-D76A-AEA22FD4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4">
                <a:extLst>
                  <a:ext uri="{FF2B5EF4-FFF2-40B4-BE49-F238E27FC236}">
                    <a16:creationId xmlns:a16="http://schemas.microsoft.com/office/drawing/2014/main" id="{53E43DF9-B80D-D27A-220A-15B4B6722393}"/>
                  </a:ext>
                </a:extLst>
              </p:cNvPr>
              <p:cNvSpPr txBox="1"/>
              <p:nvPr/>
            </p:nvSpPr>
            <p:spPr bwMode="auto">
              <a:xfrm>
                <a:off x="3397957" y="1319481"/>
                <a:ext cx="5616624" cy="51554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sk-SK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𝐜𝐚</m:t>
                          </m:r>
                        </m:e>
                      </m:acc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0.271,  0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0.271,  0, 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0" name="Object 14">
                <a:extLst>
                  <a:ext uri="{FF2B5EF4-FFF2-40B4-BE49-F238E27FC236}">
                    <a16:creationId xmlns:a16="http://schemas.microsoft.com/office/drawing/2014/main" id="{53E43DF9-B80D-D27A-220A-15B4B6722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7957" y="1319481"/>
                <a:ext cx="5616624" cy="51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70640A09-2DE8-AD3F-F5DF-BFB38E87E0DE}"/>
                  </a:ext>
                </a:extLst>
              </p:cNvPr>
              <p:cNvSpPr txBox="1"/>
              <p:nvPr/>
            </p:nvSpPr>
            <p:spPr bwMode="auto">
              <a:xfrm>
                <a:off x="107503" y="1387819"/>
                <a:ext cx="3302728" cy="51554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70640A09-2DE8-AD3F-F5DF-BFB38E87E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3" y="1387819"/>
                <a:ext cx="3302728" cy="515543"/>
              </a:xfrm>
              <a:prstGeom prst="rect">
                <a:avLst/>
              </a:prstGeom>
              <a:blipFill>
                <a:blip r:embed="rId6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BlokTextu 5">
                <a:extLst>
                  <a:ext uri="{FF2B5EF4-FFF2-40B4-BE49-F238E27FC236}">
                    <a16:creationId xmlns:a16="http://schemas.microsoft.com/office/drawing/2014/main" id="{231EA191-AAA4-C329-9A2B-4483A0A9C96E}"/>
                  </a:ext>
                </a:extLst>
              </p:cNvPr>
              <p:cNvSpPr txBox="1"/>
              <p:nvPr/>
            </p:nvSpPr>
            <p:spPr>
              <a:xfrm>
                <a:off x="5292080" y="2420888"/>
                <a:ext cx="3423989" cy="38119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(</a:t>
                </a:r>
                <a:r>
                  <a:rPr lang="sk-SK" dirty="0"/>
                  <a:t>0</a:t>
                </a:r>
                <a:r>
                  <a:rPr lang="en-US" dirty="0"/>
                  <a:t>, </a:t>
                </a:r>
                <a:r>
                  <a:rPr lang="sk-SK" dirty="0"/>
                  <a:t>2</a:t>
                </a:r>
                <a:r>
                  <a:rPr lang="en-US" dirty="0"/>
                  <a:t>, </a:t>
                </a:r>
                <a:r>
                  <a:rPr lang="sk-SK" dirty="0"/>
                  <a:t> </a:t>
                </a:r>
                <a:r>
                  <a:rPr lang="en-US" dirty="0"/>
                  <a:t>3.5, 2, 0, </a:t>
                </a:r>
                <a:r>
                  <a:rPr lang="sk-SK" dirty="0"/>
                  <a:t>-2</a:t>
                </a:r>
                <a:r>
                  <a:rPr lang="en-US" dirty="0"/>
                  <a:t>, </a:t>
                </a:r>
                <a:r>
                  <a:rPr lang="sk-SK" dirty="0"/>
                  <a:t>-</a:t>
                </a:r>
                <a:r>
                  <a:rPr lang="en-US" dirty="0"/>
                  <a:t>3.5, </a:t>
                </a:r>
                <a:r>
                  <a:rPr lang="sk-SK" dirty="0"/>
                  <a:t>-</a:t>
                </a:r>
                <a:r>
                  <a:rPr lang="en-US" dirty="0"/>
                  <a:t>1.5)</a:t>
                </a:r>
                <a:endParaRPr lang="sk-SK" dirty="0"/>
              </a:p>
            </p:txBody>
          </p:sp>
        </mc:Choice>
        <mc:Fallback xmlns="">
          <p:sp>
            <p:nvSpPr>
              <p:cNvPr id="6" name="BlokTextu 5">
                <a:extLst>
                  <a:ext uri="{FF2B5EF4-FFF2-40B4-BE49-F238E27FC236}">
                    <a16:creationId xmlns:a16="http://schemas.microsoft.com/office/drawing/2014/main" id="{231EA191-AAA4-C329-9A2B-4483A0A9C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2420888"/>
                <a:ext cx="3423989" cy="381195"/>
              </a:xfrm>
              <a:prstGeom prst="rect">
                <a:avLst/>
              </a:prstGeom>
              <a:blipFill>
                <a:blip r:embed="rId7"/>
                <a:stretch>
                  <a:fillRect t="-4762" r="-712" b="-2381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1AE22292-1008-1D09-E9FB-F3FB566E16F9}"/>
                  </a:ext>
                </a:extLst>
              </p:cNvPr>
              <p:cNvSpPr txBox="1"/>
              <p:nvPr/>
            </p:nvSpPr>
            <p:spPr bwMode="auto">
              <a:xfrm>
                <a:off x="7378996" y="2982554"/>
                <a:ext cx="1297460" cy="38119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=1.000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1AE22292-1008-1D09-E9FB-F3FB566E1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8996" y="2982554"/>
                <a:ext cx="1297460" cy="3811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04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07BD-0CC5-9C66-17C5-EC44E9C05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>
            <a:extLst>
              <a:ext uri="{FF2B5EF4-FFF2-40B4-BE49-F238E27FC236}">
                <a16:creationId xmlns:a16="http://schemas.microsoft.com/office/drawing/2014/main" id="{179F8A4D-CECA-90C5-1983-7DE29809F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88840"/>
            <a:ext cx="6334072" cy="475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9427400B-1C92-7E21-FD30-7CDA646CDB35}"/>
                  </a:ext>
                </a:extLst>
              </p:cNvPr>
              <p:cNvSpPr txBox="1"/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9427400B-1C92-7E21-FD30-7CDA646CD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ine 2">
            <a:extLst>
              <a:ext uri="{FF2B5EF4-FFF2-40B4-BE49-F238E27FC236}">
                <a16:creationId xmlns:a16="http://schemas.microsoft.com/office/drawing/2014/main" id="{FB36D11D-1753-2AC4-10D9-BE0AAAAEBB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7533152-4D1D-BB79-5209-95A607D8F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96D333E1-A76C-3D33-8F35-76EF5A591EC4}"/>
                  </a:ext>
                </a:extLst>
              </p:cNvPr>
              <p:cNvSpPr txBox="1"/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0.177,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0.271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0.125,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0.271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0.177,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" name="Object 3">
                <a:extLst>
                  <a:ext uri="{FF2B5EF4-FFF2-40B4-BE49-F238E27FC236}">
                    <a16:creationId xmlns:a16="http://schemas.microsoft.com/office/drawing/2014/main" id="{96D333E1-A76C-3D33-8F35-76EF5A591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C902A3E9-28D6-39F8-D1AF-3BE3C98D5D07}"/>
                  </a:ext>
                </a:extLst>
              </p:cNvPr>
              <p:cNvSpPr txBox="1"/>
              <p:nvPr/>
            </p:nvSpPr>
            <p:spPr bwMode="auto">
              <a:xfrm>
                <a:off x="107502" y="1387819"/>
                <a:ext cx="5904657" cy="51554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C902A3E9-28D6-39F8-D1AF-3BE3C98D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2" y="1387819"/>
                <a:ext cx="5904657" cy="515543"/>
              </a:xfrm>
              <a:prstGeom prst="rect">
                <a:avLst/>
              </a:prstGeom>
              <a:blipFill>
                <a:blip r:embed="rId5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624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FFEFF-E5C9-0819-238A-8FC4BDE3E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>
            <a:extLst>
              <a:ext uri="{FF2B5EF4-FFF2-40B4-BE49-F238E27FC236}">
                <a16:creationId xmlns:a16="http://schemas.microsoft.com/office/drawing/2014/main" id="{5EA51E62-2137-D3DD-8FC9-243BC9F25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88840"/>
            <a:ext cx="6334072" cy="475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264B2669-3030-6B86-A6F3-65C1EB7682AC}"/>
                  </a:ext>
                </a:extLst>
              </p:cNvPr>
              <p:cNvSpPr txBox="1"/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264B2669-3030-6B86-A6F3-65C1EB768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ine 2">
            <a:extLst>
              <a:ext uri="{FF2B5EF4-FFF2-40B4-BE49-F238E27FC236}">
                <a16:creationId xmlns:a16="http://schemas.microsoft.com/office/drawing/2014/main" id="{F68F053A-1462-C360-B713-44EF563AA0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C5CBFE68-833C-695D-540D-872A3A2ED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A6C25071-7F28-A2A0-33C4-1B23045FB237}"/>
                  </a:ext>
                </a:extLst>
              </p:cNvPr>
              <p:cNvSpPr txBox="1"/>
              <p:nvPr/>
            </p:nvSpPr>
            <p:spPr bwMode="auto">
              <a:xfrm>
                <a:off x="107502" y="1387819"/>
                <a:ext cx="5904657" cy="51554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A6C25071-7F28-A2A0-33C4-1B23045FB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2" y="1387819"/>
                <a:ext cx="5904657" cy="515543"/>
              </a:xfrm>
              <a:prstGeom prst="rect">
                <a:avLst/>
              </a:prstGeom>
              <a:blipFill>
                <a:blip r:embed="rId4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BlokTextu 5">
                <a:extLst>
                  <a:ext uri="{FF2B5EF4-FFF2-40B4-BE49-F238E27FC236}">
                    <a16:creationId xmlns:a16="http://schemas.microsoft.com/office/drawing/2014/main" id="{A5821721-392D-DB80-CABB-8EB0FD07D84A}"/>
                  </a:ext>
                </a:extLst>
              </p:cNvPr>
              <p:cNvSpPr txBox="1"/>
              <p:nvPr/>
            </p:nvSpPr>
            <p:spPr>
              <a:xfrm>
                <a:off x="3491880" y="2492896"/>
                <a:ext cx="5472608" cy="38119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(-</a:t>
                </a:r>
                <a:r>
                  <a:rPr lang="sk-SK" dirty="0"/>
                  <a:t>0</a:t>
                </a:r>
                <a:r>
                  <a:rPr lang="en-US" dirty="0"/>
                  <a:t>.25, </a:t>
                </a:r>
                <a:r>
                  <a:rPr lang="sk-SK" dirty="0"/>
                  <a:t>2</a:t>
                </a:r>
                <a:r>
                  <a:rPr lang="en-US" dirty="0"/>
                  <a:t>.25, </a:t>
                </a:r>
                <a:r>
                  <a:rPr lang="sk-SK" dirty="0"/>
                  <a:t> </a:t>
                </a:r>
                <a:r>
                  <a:rPr lang="en-US" dirty="0"/>
                  <a:t>3.75, 1.25, -0.25, </a:t>
                </a:r>
                <a:r>
                  <a:rPr lang="sk-SK" dirty="0"/>
                  <a:t>-</a:t>
                </a:r>
                <a:r>
                  <a:rPr lang="en-US" dirty="0"/>
                  <a:t>1.75, </a:t>
                </a:r>
                <a:r>
                  <a:rPr lang="sk-SK" dirty="0"/>
                  <a:t>-</a:t>
                </a:r>
                <a:r>
                  <a:rPr lang="en-US" dirty="0"/>
                  <a:t>3.25, </a:t>
                </a:r>
                <a:r>
                  <a:rPr lang="sk-SK" dirty="0"/>
                  <a:t>-</a:t>
                </a:r>
                <a:r>
                  <a:rPr lang="en-US" dirty="0"/>
                  <a:t>1.75)</a:t>
                </a:r>
                <a:endParaRPr lang="sk-SK" dirty="0"/>
              </a:p>
            </p:txBody>
          </p:sp>
        </mc:Choice>
        <mc:Fallback xmlns="">
          <p:sp>
            <p:nvSpPr>
              <p:cNvPr id="6" name="BlokTextu 5">
                <a:extLst>
                  <a:ext uri="{FF2B5EF4-FFF2-40B4-BE49-F238E27FC236}">
                    <a16:creationId xmlns:a16="http://schemas.microsoft.com/office/drawing/2014/main" id="{A5821721-392D-DB80-CABB-8EB0FD07D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2492896"/>
                <a:ext cx="5472608" cy="381195"/>
              </a:xfrm>
              <a:prstGeom prst="rect">
                <a:avLst/>
              </a:prstGeom>
              <a:blipFill>
                <a:blip r:embed="rId5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D11CF889-B712-A2A2-13C8-EA49CE71BBF5}"/>
                  </a:ext>
                </a:extLst>
              </p:cNvPr>
              <p:cNvSpPr txBox="1"/>
              <p:nvPr/>
            </p:nvSpPr>
            <p:spPr bwMode="auto">
              <a:xfrm>
                <a:off x="7667028" y="2982554"/>
                <a:ext cx="1297460" cy="38119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=0.500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D11CF889-B712-A2A2-13C8-EA49CE71B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67028" y="2982554"/>
                <a:ext cx="1297460" cy="3811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3">
                <a:extLst>
                  <a:ext uri="{FF2B5EF4-FFF2-40B4-BE49-F238E27FC236}">
                    <a16:creationId xmlns:a16="http://schemas.microsoft.com/office/drawing/2014/main" id="{ED93003A-4735-A25B-4D4E-DF1C602FEA7F}"/>
                  </a:ext>
                </a:extLst>
              </p:cNvPr>
              <p:cNvSpPr txBox="1"/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0.177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0.271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0.125,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0.271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0.177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2" name="Object 3">
                <a:extLst>
                  <a:ext uri="{FF2B5EF4-FFF2-40B4-BE49-F238E27FC236}">
                    <a16:creationId xmlns:a16="http://schemas.microsoft.com/office/drawing/2014/main" id="{ED93003A-4735-A25B-4D4E-DF1C602FE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44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5A2D-F484-01EB-248F-671DC8D1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>
            <a:extLst>
              <a:ext uri="{FF2B5EF4-FFF2-40B4-BE49-F238E27FC236}">
                <a16:creationId xmlns:a16="http://schemas.microsoft.com/office/drawing/2014/main" id="{6769A8C1-A008-38FB-4057-ED54833B9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88840"/>
            <a:ext cx="6334072" cy="475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07D783EB-D703-6CA5-8A3F-D489FC18F8F4}"/>
                  </a:ext>
                </a:extLst>
              </p:cNvPr>
              <p:cNvSpPr txBox="1"/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07D783EB-D703-6CA5-8A3F-D489FC18F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ine 2">
            <a:extLst>
              <a:ext uri="{FF2B5EF4-FFF2-40B4-BE49-F238E27FC236}">
                <a16:creationId xmlns:a16="http://schemas.microsoft.com/office/drawing/2014/main" id="{F6DAE74E-9A10-F101-4B4E-717FFBD8C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00FAB061-9565-E796-5881-4384456DC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888DAEF4-7BD5-77DE-5642-491CAB1AD71E}"/>
                  </a:ext>
                </a:extLst>
              </p:cNvPr>
              <p:cNvSpPr txBox="1"/>
              <p:nvPr/>
            </p:nvSpPr>
            <p:spPr bwMode="auto">
              <a:xfrm>
                <a:off x="107502" y="1387819"/>
                <a:ext cx="5904657" cy="51554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888DAEF4-7BD5-77DE-5642-491CAB1AD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2" y="1387819"/>
                <a:ext cx="5904657" cy="515543"/>
              </a:xfrm>
              <a:prstGeom prst="rect">
                <a:avLst/>
              </a:prstGeom>
              <a:blipFill>
                <a:blip r:embed="rId4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4A14D6CE-8EE3-FB78-5C9A-674AA3F2F216}"/>
                  </a:ext>
                </a:extLst>
              </p:cNvPr>
              <p:cNvSpPr txBox="1"/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0.177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0.271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0.125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0.271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0.177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4A14D6CE-8EE3-FB78-5C9A-674AA3F2F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85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BF3DA-840E-2144-A5EA-54F37A771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>
            <a:extLst>
              <a:ext uri="{FF2B5EF4-FFF2-40B4-BE49-F238E27FC236}">
                <a16:creationId xmlns:a16="http://schemas.microsoft.com/office/drawing/2014/main" id="{2CC0447E-BA13-06F8-9FE9-5D4573E09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88840"/>
            <a:ext cx="6334072" cy="475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B9E43E51-F27B-930A-ED26-583C291C4D2F}"/>
                  </a:ext>
                </a:extLst>
              </p:cNvPr>
              <p:cNvSpPr txBox="1"/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43426" name="Object 2">
                <a:extLst>
                  <a:ext uri="{FF2B5EF4-FFF2-40B4-BE49-F238E27FC236}">
                    <a16:creationId xmlns:a16="http://schemas.microsoft.com/office/drawing/2014/main" id="{B9E43E51-F27B-930A-ED26-583C291C4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919754"/>
                <a:ext cx="3384376" cy="382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ine 2">
            <a:extLst>
              <a:ext uri="{FF2B5EF4-FFF2-40B4-BE49-F238E27FC236}">
                <a16:creationId xmlns:a16="http://schemas.microsoft.com/office/drawing/2014/main" id="{19B19C0A-549B-6751-B3D0-D5DF2F313E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84AFF76-A039-3154-9B8C-5392C5F67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33B484EA-B705-982F-325F-EE42BB6F76D6}"/>
                  </a:ext>
                </a:extLst>
              </p:cNvPr>
              <p:cNvSpPr txBox="1"/>
              <p:nvPr/>
            </p:nvSpPr>
            <p:spPr bwMode="auto">
              <a:xfrm>
                <a:off x="107502" y="1387819"/>
                <a:ext cx="5904657" cy="51554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k-SK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k-SK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sk-SK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k-SK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sk-SK" dirty="0"/>
              </a:p>
            </p:txBody>
          </p:sp>
        </mc:Choice>
        <mc:Fallback xmlns=""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33B484EA-B705-982F-325F-EE42BB6F7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2" y="1387819"/>
                <a:ext cx="5904657" cy="515543"/>
              </a:xfrm>
              <a:prstGeom prst="rect">
                <a:avLst/>
              </a:prstGeom>
              <a:blipFill>
                <a:blip r:embed="rId4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BlokTextu 5">
                <a:extLst>
                  <a:ext uri="{FF2B5EF4-FFF2-40B4-BE49-F238E27FC236}">
                    <a16:creationId xmlns:a16="http://schemas.microsoft.com/office/drawing/2014/main" id="{D331BE49-746F-C41E-A0C6-3D6DC703F4F4}"/>
                  </a:ext>
                </a:extLst>
              </p:cNvPr>
              <p:cNvSpPr txBox="1"/>
              <p:nvPr/>
            </p:nvSpPr>
            <p:spPr>
              <a:xfrm>
                <a:off x="5940152" y="2492896"/>
                <a:ext cx="2808312" cy="38119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k-SK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</m:acc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(0, 2, 4, 1, 0, -2, -3, -2)</a:t>
                </a:r>
                <a:endParaRPr lang="sk-SK" dirty="0"/>
              </a:p>
            </p:txBody>
          </p:sp>
        </mc:Choice>
        <mc:Fallback xmlns="">
          <p:sp>
            <p:nvSpPr>
              <p:cNvPr id="6" name="BlokTextu 5">
                <a:extLst>
                  <a:ext uri="{FF2B5EF4-FFF2-40B4-BE49-F238E27FC236}">
                    <a16:creationId xmlns:a16="http://schemas.microsoft.com/office/drawing/2014/main" id="{D331BE49-746F-C41E-A0C6-3D6DC703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492896"/>
                <a:ext cx="2808312" cy="381195"/>
              </a:xfrm>
              <a:prstGeom prst="rect">
                <a:avLst/>
              </a:prstGeom>
              <a:blipFill>
                <a:blip r:embed="rId5"/>
                <a:stretch>
                  <a:fillRect t="-6452" r="-1735" b="-25806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47FD71B2-61C0-739C-C7EC-498A4826A720}"/>
                  </a:ext>
                </a:extLst>
              </p:cNvPr>
              <p:cNvSpPr txBox="1"/>
              <p:nvPr/>
            </p:nvSpPr>
            <p:spPr bwMode="auto">
              <a:xfrm>
                <a:off x="7451004" y="2982554"/>
                <a:ext cx="1297460" cy="38119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=0.000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" name="Object 3">
                <a:extLst>
                  <a:ext uri="{FF2B5EF4-FFF2-40B4-BE49-F238E27FC236}">
                    <a16:creationId xmlns:a16="http://schemas.microsoft.com/office/drawing/2014/main" id="{47FD71B2-61C0-739C-C7EC-498A4826A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1004" y="2982554"/>
                <a:ext cx="1297460" cy="3811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8DD83626-E3C9-0429-5B8C-54B95B2AFEB3}"/>
                  </a:ext>
                </a:extLst>
              </p:cNvPr>
              <p:cNvSpPr txBox="1"/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0.177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0.271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0.125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0.271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0.177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1.496</m:t>
                          </m:r>
                          <m: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8DD83626-E3C9-0429-5B8C-54B95B2AF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0231" y="914401"/>
                <a:ext cx="5709268" cy="4778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23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aoblený obdĺžnik 19"/>
          <p:cNvSpPr/>
          <p:nvPr/>
        </p:nvSpPr>
        <p:spPr>
          <a:xfrm>
            <a:off x="214282" y="1571612"/>
            <a:ext cx="8429684" cy="157163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mbria Math"/>
                <a:ea typeface="Cambria Math"/>
              </a:rPr>
              <a:t> </a:t>
            </a:r>
            <a:endParaRPr lang="sk-SK" dirty="0"/>
          </a:p>
        </p:txBody>
      </p:sp>
      <p:graphicFrame>
        <p:nvGraphicFramePr>
          <p:cNvPr id="21" name="Object 2"/>
          <p:cNvGraphicFramePr>
            <a:graphicFrameLocks noChangeAspect="1"/>
          </p:cNvGraphicFramePr>
          <p:nvPr/>
        </p:nvGraphicFramePr>
        <p:xfrm>
          <a:off x="500034" y="1928802"/>
          <a:ext cx="7426325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3568680" imgH="482400" progId="Equation.3">
                  <p:embed/>
                </p:oleObj>
              </mc:Choice>
              <mc:Fallback>
                <p:oleObj name="Rovnica" r:id="rId2" imgW="3568680" imgH="482400" progId="Equation.3">
                  <p:embed/>
                  <p:pic>
                    <p:nvPicPr>
                      <p:cNvPr id="2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1928802"/>
                        <a:ext cx="7426325" cy="871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aoblený obdĺžnik 11"/>
          <p:cNvSpPr/>
          <p:nvPr/>
        </p:nvSpPr>
        <p:spPr>
          <a:xfrm>
            <a:off x="214282" y="857232"/>
            <a:ext cx="8501122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85720" y="857232"/>
            <a:ext cx="828680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Všeobecný tvar </a:t>
            </a:r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n-tého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vektora harmonickej bázy H v </a:t>
            </a:r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N-rozmernom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priestore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85720" y="3286124"/>
            <a:ext cx="828680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Harmonická báza H v </a:t>
            </a:r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N</a:t>
            </a:r>
            <a:r>
              <a:rPr lang="sk-SK" sz="2000">
                <a:solidFill>
                  <a:srgbClr val="FF0000"/>
                </a:solidFill>
                <a:latin typeface="Times New Roman" pitchFamily="18" charset="0"/>
              </a:rPr>
              <a:t>-rozmernom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priestore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1205" name="Object 5"/>
              <p:cNvSpPr txBox="1"/>
              <p:nvPr/>
            </p:nvSpPr>
            <p:spPr bwMode="auto">
              <a:xfrm>
                <a:off x="1193800" y="4044950"/>
                <a:ext cx="6978600" cy="2019300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sk-SK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sk-SK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sk-SK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sk-SK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0⋅0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sk-SK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0⋅1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sk-SK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sk-SK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0⋅</m:t>
                                    </m:r>
                                    <m:d>
                                      <m:d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sk-SK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1⋅0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sk-SK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1⋅1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sk-SK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sk-SK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1⋅</m:t>
                                    </m:r>
                                    <m:d>
                                      <m:d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sk-SK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sk-SK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sk-SK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sk-SK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sk-SK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⋅0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sk-SK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sk-SK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f>
                                      <m:f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sk-SK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sk-SK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ctrlP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sk-SK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sk-SK" sz="2400" dirty="0"/>
              </a:p>
            </p:txBody>
          </p:sp>
        </mc:Choice>
        <mc:Fallback xmlns="">
          <p:sp>
            <p:nvSpPr>
              <p:cNvPr id="69120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3800" y="4044950"/>
                <a:ext cx="6978600" cy="2019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3">
            <a:extLst>
              <a:ext uri="{FF2B5EF4-FFF2-40B4-BE49-F238E27FC236}">
                <a16:creationId xmlns:a16="http://schemas.microsoft.com/office/drawing/2014/main" id="{1543645A-06F5-0AB7-E01A-78FF2661E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1576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Harmonick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á báza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B7C5155D-B557-8592-8DEF-863EBD889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99507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42976" y="3286124"/>
            <a:ext cx="5429288" cy="32147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5" name="Zaoblený obdĺžnik 14"/>
          <p:cNvSpPr/>
          <p:nvPr/>
        </p:nvSpPr>
        <p:spPr>
          <a:xfrm>
            <a:off x="214282" y="2132010"/>
            <a:ext cx="2357454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85720" y="2132010"/>
            <a:ext cx="221457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k-ta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zložka vektora: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2928926" y="2214554"/>
          <a:ext cx="17732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977760" imgH="228600" progId="Equation.3">
                  <p:embed/>
                </p:oleObj>
              </mc:Choice>
              <mc:Fallback>
                <p:oleObj name="Rovnica" r:id="rId2" imgW="977760" imgH="2286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26" y="2214554"/>
                        <a:ext cx="177323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09" name="Object 5"/>
          <p:cNvGraphicFramePr>
            <a:graphicFrameLocks noChangeAspect="1"/>
          </p:cNvGraphicFramePr>
          <p:nvPr/>
        </p:nvGraphicFramePr>
        <p:xfrm>
          <a:off x="5449888" y="2214563"/>
          <a:ext cx="15890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876240" imgH="228600" progId="Equation.3">
                  <p:embed/>
                </p:oleObj>
              </mc:Choice>
              <mc:Fallback>
                <p:oleObj name="Rovnica" r:id="rId4" imgW="876240" imgH="228600" progId="Equation.3">
                  <p:embed/>
                  <p:pic>
                    <p:nvPicPr>
                      <p:cNvPr id="763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888" y="2214563"/>
                        <a:ext cx="158908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0" name="Object 6"/>
          <p:cNvGraphicFramePr>
            <a:graphicFrameLocks noChangeAspect="1"/>
          </p:cNvGraphicFramePr>
          <p:nvPr/>
        </p:nvGraphicFramePr>
        <p:xfrm>
          <a:off x="642910" y="3214686"/>
          <a:ext cx="20494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30040" imgH="228600" progId="Equation.3">
                  <p:embed/>
                </p:oleObj>
              </mc:Choice>
              <mc:Fallback>
                <p:oleObj name="Rovnica" r:id="rId6" imgW="1130040" imgH="228600" progId="Equation.3">
                  <p:embed/>
                  <p:pic>
                    <p:nvPicPr>
                      <p:cNvPr id="7639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3214686"/>
                        <a:ext cx="20494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1" name="Object 7"/>
          <p:cNvGraphicFramePr>
            <a:graphicFrameLocks noChangeAspect="1"/>
          </p:cNvGraphicFramePr>
          <p:nvPr/>
        </p:nvGraphicFramePr>
        <p:xfrm>
          <a:off x="1714480" y="4622809"/>
          <a:ext cx="56642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3124080" imgH="457200" progId="Equation.3">
                  <p:embed/>
                </p:oleObj>
              </mc:Choice>
              <mc:Fallback>
                <p:oleObj name="Rovnica" r:id="rId8" imgW="3124080" imgH="457200" progId="Equation.3">
                  <p:embed/>
                  <p:pic>
                    <p:nvPicPr>
                      <p:cNvPr id="7639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4622809"/>
                        <a:ext cx="5664200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2" name="Object 8"/>
          <p:cNvGraphicFramePr>
            <a:graphicFrameLocks noChangeAspect="1"/>
          </p:cNvGraphicFramePr>
          <p:nvPr/>
        </p:nvGraphicFramePr>
        <p:xfrm>
          <a:off x="2714612" y="3189288"/>
          <a:ext cx="20256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0" imgW="1117440" imgH="241200" progId="Equation.3">
                  <p:embed/>
                </p:oleObj>
              </mc:Choice>
              <mc:Fallback>
                <p:oleObj name="Rovnica" r:id="rId10" imgW="1117440" imgH="241200" progId="Equation.3">
                  <p:embed/>
                  <p:pic>
                    <p:nvPicPr>
                      <p:cNvPr id="7639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3189288"/>
                        <a:ext cx="2025650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3" name="Object 9"/>
          <p:cNvGraphicFramePr>
            <a:graphicFrameLocks noChangeAspect="1"/>
          </p:cNvGraphicFramePr>
          <p:nvPr/>
        </p:nvGraphicFramePr>
        <p:xfrm>
          <a:off x="1703351" y="5694384"/>
          <a:ext cx="584835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2" imgW="3225600" imgH="457200" progId="Equation.3">
                  <p:embed/>
                </p:oleObj>
              </mc:Choice>
              <mc:Fallback>
                <p:oleObj name="Rovnica" r:id="rId12" imgW="3225600" imgH="457200" progId="Equation.3">
                  <p:embed/>
                  <p:pic>
                    <p:nvPicPr>
                      <p:cNvPr id="76391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51" y="5694384"/>
                        <a:ext cx="5848350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4" name="Object 10"/>
          <p:cNvGraphicFramePr>
            <a:graphicFrameLocks noChangeAspect="1"/>
          </p:cNvGraphicFramePr>
          <p:nvPr/>
        </p:nvGraphicFramePr>
        <p:xfrm>
          <a:off x="1714480" y="3786190"/>
          <a:ext cx="49276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2717640" imgH="342720" progId="Equation.3">
                  <p:embed/>
                </p:oleObj>
              </mc:Choice>
              <mc:Fallback>
                <p:oleObj name="Rovnica" r:id="rId14" imgW="2717640" imgH="342720" progId="Equation.3">
                  <p:embed/>
                  <p:pic>
                    <p:nvPicPr>
                      <p:cNvPr id="7639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3786190"/>
                        <a:ext cx="4927600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88" name="Object 12"/>
          <p:cNvGraphicFramePr>
            <a:graphicFrameLocks noChangeAspect="1"/>
          </p:cNvGraphicFramePr>
          <p:nvPr/>
        </p:nvGraphicFramePr>
        <p:xfrm>
          <a:off x="785813" y="1428750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6" imgW="1333440" imgH="228600" progId="Equation.3">
                  <p:embed/>
                </p:oleObj>
              </mc:Choice>
              <mc:Fallback>
                <p:oleObj name="Rovnica" r:id="rId16" imgW="1333440" imgH="228600" progId="Equation.3">
                  <p:embed/>
                  <p:pic>
                    <p:nvPicPr>
                      <p:cNvPr id="76698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428750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989" name="Object 13"/>
          <p:cNvGraphicFramePr>
            <a:graphicFrameLocks noChangeAspect="1"/>
          </p:cNvGraphicFramePr>
          <p:nvPr/>
        </p:nvGraphicFramePr>
        <p:xfrm>
          <a:off x="785813" y="857250"/>
          <a:ext cx="22113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8" imgW="1218960" imgH="228600" progId="Equation.3">
                  <p:embed/>
                </p:oleObj>
              </mc:Choice>
              <mc:Fallback>
                <p:oleObj name="Rovnica" r:id="rId18" imgW="1218960" imgH="228600" progId="Equation.3">
                  <p:embed/>
                  <p:pic>
                    <p:nvPicPr>
                      <p:cNvPr id="76698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857250"/>
                        <a:ext cx="2211387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7D2F2A4A-E20A-A293-FABC-EA522F139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6F74036-7566-3E14-7DA1-F9EA87AD3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5700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42976" y="3286124"/>
            <a:ext cx="5429288" cy="32147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5" name="Zaoblený obdĺžnik 14"/>
          <p:cNvSpPr/>
          <p:nvPr/>
        </p:nvSpPr>
        <p:spPr>
          <a:xfrm>
            <a:off x="214282" y="2132010"/>
            <a:ext cx="2357454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85720" y="2132010"/>
            <a:ext cx="221457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k-ta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zložka vektora: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2928926" y="2214554"/>
          <a:ext cx="17732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977760" imgH="228600" progId="Equation.3">
                  <p:embed/>
                </p:oleObj>
              </mc:Choice>
              <mc:Fallback>
                <p:oleObj name="Rovnica" r:id="rId2" imgW="977760" imgH="2286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26" y="2214554"/>
                        <a:ext cx="177323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09" name="Object 5"/>
          <p:cNvGraphicFramePr>
            <a:graphicFrameLocks noChangeAspect="1"/>
          </p:cNvGraphicFramePr>
          <p:nvPr/>
        </p:nvGraphicFramePr>
        <p:xfrm>
          <a:off x="5449888" y="2214563"/>
          <a:ext cx="15890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876240" imgH="228600" progId="Equation.3">
                  <p:embed/>
                </p:oleObj>
              </mc:Choice>
              <mc:Fallback>
                <p:oleObj name="Rovnica" r:id="rId4" imgW="876240" imgH="228600" progId="Equation.3">
                  <p:embed/>
                  <p:pic>
                    <p:nvPicPr>
                      <p:cNvPr id="763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888" y="2214563"/>
                        <a:ext cx="158908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0" name="Object 6"/>
          <p:cNvGraphicFramePr>
            <a:graphicFrameLocks noChangeAspect="1"/>
          </p:cNvGraphicFramePr>
          <p:nvPr/>
        </p:nvGraphicFramePr>
        <p:xfrm>
          <a:off x="642910" y="3214686"/>
          <a:ext cx="20494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30040" imgH="228600" progId="Equation.3">
                  <p:embed/>
                </p:oleObj>
              </mc:Choice>
              <mc:Fallback>
                <p:oleObj name="Rovnica" r:id="rId6" imgW="1130040" imgH="228600" progId="Equation.3">
                  <p:embed/>
                  <p:pic>
                    <p:nvPicPr>
                      <p:cNvPr id="7639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3214686"/>
                        <a:ext cx="20494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1" name="Object 7"/>
          <p:cNvGraphicFramePr>
            <a:graphicFrameLocks noChangeAspect="1"/>
          </p:cNvGraphicFramePr>
          <p:nvPr/>
        </p:nvGraphicFramePr>
        <p:xfrm>
          <a:off x="1714480" y="4622809"/>
          <a:ext cx="56642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3124080" imgH="457200" progId="Equation.3">
                  <p:embed/>
                </p:oleObj>
              </mc:Choice>
              <mc:Fallback>
                <p:oleObj name="Rovnica" r:id="rId8" imgW="3124080" imgH="457200" progId="Equation.3">
                  <p:embed/>
                  <p:pic>
                    <p:nvPicPr>
                      <p:cNvPr id="7639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4622809"/>
                        <a:ext cx="5664200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3" name="Object 9"/>
          <p:cNvGraphicFramePr>
            <a:graphicFrameLocks noChangeAspect="1"/>
          </p:cNvGraphicFramePr>
          <p:nvPr/>
        </p:nvGraphicFramePr>
        <p:xfrm>
          <a:off x="1714480" y="5694363"/>
          <a:ext cx="543401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0" imgW="2997000" imgH="457200" progId="Equation.3">
                  <p:embed/>
                </p:oleObj>
              </mc:Choice>
              <mc:Fallback>
                <p:oleObj name="Rovnica" r:id="rId10" imgW="2997000" imgH="457200" progId="Equation.3">
                  <p:embed/>
                  <p:pic>
                    <p:nvPicPr>
                      <p:cNvPr id="76391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5694363"/>
                        <a:ext cx="5434012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4" name="Object 10"/>
          <p:cNvGraphicFramePr>
            <a:graphicFrameLocks noChangeAspect="1"/>
          </p:cNvGraphicFramePr>
          <p:nvPr/>
        </p:nvGraphicFramePr>
        <p:xfrm>
          <a:off x="1714480" y="3786190"/>
          <a:ext cx="49276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2" imgW="2717640" imgH="342720" progId="Equation.3">
                  <p:embed/>
                </p:oleObj>
              </mc:Choice>
              <mc:Fallback>
                <p:oleObj name="Rovnica" r:id="rId12" imgW="2717640" imgH="342720" progId="Equation.3">
                  <p:embed/>
                  <p:pic>
                    <p:nvPicPr>
                      <p:cNvPr id="7639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3786190"/>
                        <a:ext cx="4927600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39" name="Object 11"/>
          <p:cNvGraphicFramePr>
            <a:graphicFrameLocks noChangeAspect="1"/>
          </p:cNvGraphicFramePr>
          <p:nvPr/>
        </p:nvGraphicFramePr>
        <p:xfrm>
          <a:off x="785813" y="1428750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1333440" imgH="228600" progId="Equation.3">
                  <p:embed/>
                </p:oleObj>
              </mc:Choice>
              <mc:Fallback>
                <p:oleObj name="Rovnica" r:id="rId14" imgW="1333440" imgH="228600" progId="Equation.3">
                  <p:embed/>
                  <p:pic>
                    <p:nvPicPr>
                      <p:cNvPr id="76493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428750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4940" name="Object 12"/>
          <p:cNvGraphicFramePr>
            <a:graphicFrameLocks noChangeAspect="1"/>
          </p:cNvGraphicFramePr>
          <p:nvPr/>
        </p:nvGraphicFramePr>
        <p:xfrm>
          <a:off x="785813" y="857250"/>
          <a:ext cx="22113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6" imgW="1218960" imgH="228600" progId="Equation.3">
                  <p:embed/>
                </p:oleObj>
              </mc:Choice>
              <mc:Fallback>
                <p:oleObj name="Rovnica" r:id="rId16" imgW="1218960" imgH="228600" progId="Equation.3">
                  <p:embed/>
                  <p:pic>
                    <p:nvPicPr>
                      <p:cNvPr id="7649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857250"/>
                        <a:ext cx="2211387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D177EC1F-EA93-E43A-60ED-8DA4A25FA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7432B34A-9948-D533-C157-1D3EF03637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FF75F3CA-A36E-38C2-3B4D-2FD430DBBA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4612" y="3189288"/>
          <a:ext cx="20256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8" imgW="1117440" imgH="241200" progId="Equation.3">
                  <p:embed/>
                </p:oleObj>
              </mc:Choice>
              <mc:Fallback>
                <p:oleObj name="Rovnica" r:id="rId18" imgW="1117440" imgH="241200" progId="Equation.3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FF75F3CA-A36E-38C2-3B4D-2FD430DBBA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12" y="3189288"/>
                        <a:ext cx="2025650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2705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42976" y="3286124"/>
            <a:ext cx="5429288" cy="32147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5" name="Zaoblený obdĺžnik 14"/>
          <p:cNvSpPr/>
          <p:nvPr/>
        </p:nvSpPr>
        <p:spPr>
          <a:xfrm>
            <a:off x="214282" y="2132010"/>
            <a:ext cx="2357454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85720" y="2132010"/>
            <a:ext cx="221457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k-ta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zložka vektora: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2928926" y="2214554"/>
          <a:ext cx="17732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977760" imgH="228600" progId="Equation.3">
                  <p:embed/>
                </p:oleObj>
              </mc:Choice>
              <mc:Fallback>
                <p:oleObj name="Rovnica" r:id="rId2" imgW="977760" imgH="2286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26" y="2214554"/>
                        <a:ext cx="177323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09" name="Object 5"/>
          <p:cNvGraphicFramePr>
            <a:graphicFrameLocks noChangeAspect="1"/>
          </p:cNvGraphicFramePr>
          <p:nvPr/>
        </p:nvGraphicFramePr>
        <p:xfrm>
          <a:off x="5449888" y="2214563"/>
          <a:ext cx="15890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876240" imgH="228600" progId="Equation.3">
                  <p:embed/>
                </p:oleObj>
              </mc:Choice>
              <mc:Fallback>
                <p:oleObj name="Rovnica" r:id="rId4" imgW="876240" imgH="228600" progId="Equation.3">
                  <p:embed/>
                  <p:pic>
                    <p:nvPicPr>
                      <p:cNvPr id="763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888" y="2214563"/>
                        <a:ext cx="158908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0" name="Object 6"/>
          <p:cNvGraphicFramePr>
            <a:graphicFrameLocks noChangeAspect="1"/>
          </p:cNvGraphicFramePr>
          <p:nvPr/>
        </p:nvGraphicFramePr>
        <p:xfrm>
          <a:off x="642910" y="3214686"/>
          <a:ext cx="20494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30040" imgH="228600" progId="Equation.3">
                  <p:embed/>
                </p:oleObj>
              </mc:Choice>
              <mc:Fallback>
                <p:oleObj name="Rovnica" r:id="rId6" imgW="1130040" imgH="228600" progId="Equation.3">
                  <p:embed/>
                  <p:pic>
                    <p:nvPicPr>
                      <p:cNvPr id="7639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3214686"/>
                        <a:ext cx="20494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3911" name="Object 7"/>
              <p:cNvSpPr txBox="1"/>
              <p:nvPr/>
            </p:nvSpPr>
            <p:spPr bwMode="auto">
              <a:xfrm>
                <a:off x="496887" y="4571999"/>
                <a:ext cx="8539609" cy="87856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sk-SK" sz="2000" dirty="0"/>
              </a:p>
            </p:txBody>
          </p:sp>
        </mc:Choice>
        <mc:Fallback xmlns="">
          <p:sp>
            <p:nvSpPr>
              <p:cNvPr id="76391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887" y="4571999"/>
                <a:ext cx="8539609" cy="8785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3912" name="Object 8"/>
          <p:cNvGraphicFramePr>
            <a:graphicFrameLocks noChangeAspect="1"/>
          </p:cNvGraphicFramePr>
          <p:nvPr/>
        </p:nvGraphicFramePr>
        <p:xfrm>
          <a:off x="2974978" y="3189288"/>
          <a:ext cx="20256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9" imgW="1117440" imgH="241200" progId="Equation.3">
                  <p:embed/>
                </p:oleObj>
              </mc:Choice>
              <mc:Fallback>
                <p:oleObj name="Rovnica" r:id="rId9" imgW="1117440" imgH="241200" progId="Equation.3">
                  <p:embed/>
                  <p:pic>
                    <p:nvPicPr>
                      <p:cNvPr id="7639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8" y="3189288"/>
                        <a:ext cx="2025650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4" name="Object 10"/>
          <p:cNvGraphicFramePr>
            <a:graphicFrameLocks noChangeAspect="1"/>
          </p:cNvGraphicFramePr>
          <p:nvPr/>
        </p:nvGraphicFramePr>
        <p:xfrm>
          <a:off x="1714480" y="3786190"/>
          <a:ext cx="49276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1" imgW="2717640" imgH="342720" progId="Equation.3">
                  <p:embed/>
                </p:oleObj>
              </mc:Choice>
              <mc:Fallback>
                <p:oleObj name="Rovnica" r:id="rId11" imgW="2717640" imgH="342720" progId="Equation.3">
                  <p:embed/>
                  <p:pic>
                    <p:nvPicPr>
                      <p:cNvPr id="7639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3786190"/>
                        <a:ext cx="4927600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5963" name="Object 11"/>
              <p:cNvSpPr txBox="1"/>
              <p:nvPr/>
            </p:nvSpPr>
            <p:spPr bwMode="auto">
              <a:xfrm>
                <a:off x="506413" y="5524500"/>
                <a:ext cx="8288138" cy="96241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sk-SK" sz="2000" dirty="0"/>
              </a:p>
            </p:txBody>
          </p:sp>
        </mc:Choice>
        <mc:Fallback xmlns="">
          <p:sp>
            <p:nvSpPr>
              <p:cNvPr id="765963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413" y="5524500"/>
                <a:ext cx="8288138" cy="9624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5964" name="Object 12"/>
          <p:cNvGraphicFramePr>
            <a:graphicFrameLocks noChangeAspect="1"/>
          </p:cNvGraphicFramePr>
          <p:nvPr/>
        </p:nvGraphicFramePr>
        <p:xfrm>
          <a:off x="785813" y="1428750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1333440" imgH="228600" progId="Equation.3">
                  <p:embed/>
                </p:oleObj>
              </mc:Choice>
              <mc:Fallback>
                <p:oleObj name="Rovnica" r:id="rId14" imgW="1333440" imgH="228600" progId="Equation.3">
                  <p:embed/>
                  <p:pic>
                    <p:nvPicPr>
                      <p:cNvPr id="7659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428750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65" name="Object 13"/>
          <p:cNvGraphicFramePr>
            <a:graphicFrameLocks noChangeAspect="1"/>
          </p:cNvGraphicFramePr>
          <p:nvPr/>
        </p:nvGraphicFramePr>
        <p:xfrm>
          <a:off x="785813" y="857250"/>
          <a:ext cx="22113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6" imgW="1218960" imgH="228600" progId="Equation.3">
                  <p:embed/>
                </p:oleObj>
              </mc:Choice>
              <mc:Fallback>
                <p:oleObj name="Rovnica" r:id="rId16" imgW="1218960" imgH="228600" progId="Equation.3">
                  <p:embed/>
                  <p:pic>
                    <p:nvPicPr>
                      <p:cNvPr id="76596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857250"/>
                        <a:ext cx="2211387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AC5A2B80-E637-1796-1B7D-086994E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F4F77623-4FE2-1C80-7A27-2FCFEC3ED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1535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42976" y="3286124"/>
            <a:ext cx="5429288" cy="32147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5" name="Zaoblený obdĺžnik 14"/>
          <p:cNvSpPr/>
          <p:nvPr/>
        </p:nvSpPr>
        <p:spPr>
          <a:xfrm>
            <a:off x="214282" y="2132010"/>
            <a:ext cx="2357454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85720" y="2132010"/>
            <a:ext cx="221457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k-ta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zložka vektora: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2928926" y="2214554"/>
          <a:ext cx="17732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977760" imgH="228600" progId="Equation.3">
                  <p:embed/>
                </p:oleObj>
              </mc:Choice>
              <mc:Fallback>
                <p:oleObj name="Rovnica" r:id="rId2" imgW="977760" imgH="2286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26" y="2214554"/>
                        <a:ext cx="177323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09" name="Object 5"/>
          <p:cNvGraphicFramePr>
            <a:graphicFrameLocks noChangeAspect="1"/>
          </p:cNvGraphicFramePr>
          <p:nvPr/>
        </p:nvGraphicFramePr>
        <p:xfrm>
          <a:off x="5449888" y="2214563"/>
          <a:ext cx="15890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876240" imgH="228600" progId="Equation.3">
                  <p:embed/>
                </p:oleObj>
              </mc:Choice>
              <mc:Fallback>
                <p:oleObj name="Rovnica" r:id="rId4" imgW="876240" imgH="228600" progId="Equation.3">
                  <p:embed/>
                  <p:pic>
                    <p:nvPicPr>
                      <p:cNvPr id="763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888" y="2214563"/>
                        <a:ext cx="158908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0" name="Object 6"/>
          <p:cNvGraphicFramePr>
            <a:graphicFrameLocks noChangeAspect="1"/>
          </p:cNvGraphicFramePr>
          <p:nvPr/>
        </p:nvGraphicFramePr>
        <p:xfrm>
          <a:off x="642910" y="3214686"/>
          <a:ext cx="20494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30040" imgH="228600" progId="Equation.3">
                  <p:embed/>
                </p:oleObj>
              </mc:Choice>
              <mc:Fallback>
                <p:oleObj name="Rovnica" r:id="rId6" imgW="1130040" imgH="228600" progId="Equation.3">
                  <p:embed/>
                  <p:pic>
                    <p:nvPicPr>
                      <p:cNvPr id="7639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3214686"/>
                        <a:ext cx="20494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3911" name="Object 7"/>
              <p:cNvSpPr txBox="1"/>
              <p:nvPr/>
            </p:nvSpPr>
            <p:spPr bwMode="auto">
              <a:xfrm>
                <a:off x="496887" y="4571999"/>
                <a:ext cx="8539609" cy="87856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sk-SK" sz="2000" dirty="0"/>
              </a:p>
            </p:txBody>
          </p:sp>
        </mc:Choice>
        <mc:Fallback xmlns="">
          <p:sp>
            <p:nvSpPr>
              <p:cNvPr id="76391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887" y="4571999"/>
                <a:ext cx="8539609" cy="8785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3912" name="Object 8"/>
          <p:cNvGraphicFramePr>
            <a:graphicFrameLocks noChangeAspect="1"/>
          </p:cNvGraphicFramePr>
          <p:nvPr/>
        </p:nvGraphicFramePr>
        <p:xfrm>
          <a:off x="2974978" y="3189288"/>
          <a:ext cx="20256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9" imgW="1117440" imgH="241200" progId="Equation.3">
                  <p:embed/>
                </p:oleObj>
              </mc:Choice>
              <mc:Fallback>
                <p:oleObj name="Rovnica" r:id="rId9" imgW="1117440" imgH="241200" progId="Equation.3">
                  <p:embed/>
                  <p:pic>
                    <p:nvPicPr>
                      <p:cNvPr id="7639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8" y="3189288"/>
                        <a:ext cx="2025650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4" name="Object 10"/>
          <p:cNvGraphicFramePr>
            <a:graphicFrameLocks noChangeAspect="1"/>
          </p:cNvGraphicFramePr>
          <p:nvPr/>
        </p:nvGraphicFramePr>
        <p:xfrm>
          <a:off x="1714480" y="3786190"/>
          <a:ext cx="49276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1" imgW="2717640" imgH="342720" progId="Equation.3">
                  <p:embed/>
                </p:oleObj>
              </mc:Choice>
              <mc:Fallback>
                <p:oleObj name="Rovnica" r:id="rId11" imgW="2717640" imgH="342720" progId="Equation.3">
                  <p:embed/>
                  <p:pic>
                    <p:nvPicPr>
                      <p:cNvPr id="7639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3786190"/>
                        <a:ext cx="4927600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5963" name="Object 11"/>
              <p:cNvSpPr txBox="1"/>
              <p:nvPr/>
            </p:nvSpPr>
            <p:spPr bwMode="auto">
              <a:xfrm>
                <a:off x="506413" y="5524500"/>
                <a:ext cx="8288138" cy="96241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sk-SK" sz="2000" dirty="0"/>
              </a:p>
            </p:txBody>
          </p:sp>
        </mc:Choice>
        <mc:Fallback xmlns="">
          <p:sp>
            <p:nvSpPr>
              <p:cNvPr id="765963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413" y="5524500"/>
                <a:ext cx="8288138" cy="9624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5964" name="Object 12"/>
          <p:cNvGraphicFramePr>
            <a:graphicFrameLocks noChangeAspect="1"/>
          </p:cNvGraphicFramePr>
          <p:nvPr/>
        </p:nvGraphicFramePr>
        <p:xfrm>
          <a:off x="785813" y="1428750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1333440" imgH="228600" progId="Equation.3">
                  <p:embed/>
                </p:oleObj>
              </mc:Choice>
              <mc:Fallback>
                <p:oleObj name="Rovnica" r:id="rId14" imgW="1333440" imgH="228600" progId="Equation.3">
                  <p:embed/>
                  <p:pic>
                    <p:nvPicPr>
                      <p:cNvPr id="7659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428750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65" name="Object 13"/>
          <p:cNvGraphicFramePr>
            <a:graphicFrameLocks noChangeAspect="1"/>
          </p:cNvGraphicFramePr>
          <p:nvPr/>
        </p:nvGraphicFramePr>
        <p:xfrm>
          <a:off x="785813" y="857250"/>
          <a:ext cx="22113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6" imgW="1218960" imgH="228600" progId="Equation.3">
                  <p:embed/>
                </p:oleObj>
              </mc:Choice>
              <mc:Fallback>
                <p:oleObj name="Rovnica" r:id="rId16" imgW="1218960" imgH="228600" progId="Equation.3">
                  <p:embed/>
                  <p:pic>
                    <p:nvPicPr>
                      <p:cNvPr id="76596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857250"/>
                        <a:ext cx="2211387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AC5A2B80-E637-1796-1B7D-086994E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F4F77623-4FE2-1C80-7A27-2FCFEC3ED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cxnSp>
        <p:nvCxnSpPr>
          <p:cNvPr id="4" name="Rovná spojnica 3">
            <a:extLst>
              <a:ext uri="{FF2B5EF4-FFF2-40B4-BE49-F238E27FC236}">
                <a16:creationId xmlns:a16="http://schemas.microsoft.com/office/drawing/2014/main" id="{F6B0A1A1-AC2C-C09B-FCEA-9493EEA37D74}"/>
              </a:ext>
            </a:extLst>
          </p:cNvPr>
          <p:cNvCxnSpPr/>
          <p:nvPr/>
        </p:nvCxnSpPr>
        <p:spPr>
          <a:xfrm flipV="1">
            <a:off x="3230638" y="4808552"/>
            <a:ext cx="1214446" cy="4286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ovná spojnica 4">
            <a:extLst>
              <a:ext uri="{FF2B5EF4-FFF2-40B4-BE49-F238E27FC236}">
                <a16:creationId xmlns:a16="http://schemas.microsoft.com/office/drawing/2014/main" id="{D4CE13F5-CB7F-55E0-C6A2-9B487159059F}"/>
              </a:ext>
            </a:extLst>
          </p:cNvPr>
          <p:cNvCxnSpPr/>
          <p:nvPr/>
        </p:nvCxnSpPr>
        <p:spPr>
          <a:xfrm>
            <a:off x="3230638" y="4808552"/>
            <a:ext cx="1285884" cy="5000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ovná spojnica 5">
            <a:extLst>
              <a:ext uri="{FF2B5EF4-FFF2-40B4-BE49-F238E27FC236}">
                <a16:creationId xmlns:a16="http://schemas.microsoft.com/office/drawing/2014/main" id="{1BF68291-AFF0-705B-3323-238EFCEA10EA}"/>
              </a:ext>
            </a:extLst>
          </p:cNvPr>
          <p:cNvCxnSpPr/>
          <p:nvPr/>
        </p:nvCxnSpPr>
        <p:spPr>
          <a:xfrm flipV="1">
            <a:off x="3302076" y="5665808"/>
            <a:ext cx="1214446" cy="4286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ovná spojnica 6">
            <a:extLst>
              <a:ext uri="{FF2B5EF4-FFF2-40B4-BE49-F238E27FC236}">
                <a16:creationId xmlns:a16="http://schemas.microsoft.com/office/drawing/2014/main" id="{B5E2EF30-21BE-D678-FCB2-A77383E26403}"/>
              </a:ext>
            </a:extLst>
          </p:cNvPr>
          <p:cNvCxnSpPr/>
          <p:nvPr/>
        </p:nvCxnSpPr>
        <p:spPr>
          <a:xfrm>
            <a:off x="3302076" y="5665808"/>
            <a:ext cx="1285884" cy="5000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ovná spojnica 7">
            <a:extLst>
              <a:ext uri="{FF2B5EF4-FFF2-40B4-BE49-F238E27FC236}">
                <a16:creationId xmlns:a16="http://schemas.microsoft.com/office/drawing/2014/main" id="{B287C0C1-F3A9-A845-C263-DC65500AFFF1}"/>
              </a:ext>
            </a:extLst>
          </p:cNvPr>
          <p:cNvCxnSpPr/>
          <p:nvPr/>
        </p:nvCxnSpPr>
        <p:spPr>
          <a:xfrm flipV="1">
            <a:off x="5302340" y="4737114"/>
            <a:ext cx="1214446" cy="4286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nica 8">
            <a:extLst>
              <a:ext uri="{FF2B5EF4-FFF2-40B4-BE49-F238E27FC236}">
                <a16:creationId xmlns:a16="http://schemas.microsoft.com/office/drawing/2014/main" id="{FCA8CD06-A78E-16E1-FA0C-9B21CF46E51A}"/>
              </a:ext>
            </a:extLst>
          </p:cNvPr>
          <p:cNvCxnSpPr/>
          <p:nvPr/>
        </p:nvCxnSpPr>
        <p:spPr>
          <a:xfrm>
            <a:off x="5302340" y="4737114"/>
            <a:ext cx="1285884" cy="5000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ovná spojnica 11">
            <a:extLst>
              <a:ext uri="{FF2B5EF4-FFF2-40B4-BE49-F238E27FC236}">
                <a16:creationId xmlns:a16="http://schemas.microsoft.com/office/drawing/2014/main" id="{777FD258-0417-3580-59FD-9E91A40D1867}"/>
              </a:ext>
            </a:extLst>
          </p:cNvPr>
          <p:cNvCxnSpPr/>
          <p:nvPr/>
        </p:nvCxnSpPr>
        <p:spPr>
          <a:xfrm flipV="1">
            <a:off x="5302340" y="5737246"/>
            <a:ext cx="1214446" cy="4286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ovná spojnica 12">
            <a:extLst>
              <a:ext uri="{FF2B5EF4-FFF2-40B4-BE49-F238E27FC236}">
                <a16:creationId xmlns:a16="http://schemas.microsoft.com/office/drawing/2014/main" id="{531FA14A-376D-B91A-3A75-A887EF8E1E06}"/>
              </a:ext>
            </a:extLst>
          </p:cNvPr>
          <p:cNvCxnSpPr/>
          <p:nvPr/>
        </p:nvCxnSpPr>
        <p:spPr>
          <a:xfrm>
            <a:off x="5302340" y="5737246"/>
            <a:ext cx="1285884" cy="5000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746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42976" y="3286124"/>
            <a:ext cx="5429288" cy="32147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5" name="Zaoblený obdĺžnik 14"/>
          <p:cNvSpPr/>
          <p:nvPr/>
        </p:nvSpPr>
        <p:spPr>
          <a:xfrm>
            <a:off x="214282" y="2132010"/>
            <a:ext cx="2357454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85720" y="2132010"/>
            <a:ext cx="221457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k-ta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zložka vektora: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2928926" y="2214554"/>
          <a:ext cx="17732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977760" imgH="228600" progId="Equation.3">
                  <p:embed/>
                </p:oleObj>
              </mc:Choice>
              <mc:Fallback>
                <p:oleObj name="Rovnica" r:id="rId2" imgW="977760" imgH="2286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26" y="2214554"/>
                        <a:ext cx="177323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09" name="Object 5"/>
          <p:cNvGraphicFramePr>
            <a:graphicFrameLocks noChangeAspect="1"/>
          </p:cNvGraphicFramePr>
          <p:nvPr/>
        </p:nvGraphicFramePr>
        <p:xfrm>
          <a:off x="5449888" y="2214563"/>
          <a:ext cx="15890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876240" imgH="228600" progId="Equation.3">
                  <p:embed/>
                </p:oleObj>
              </mc:Choice>
              <mc:Fallback>
                <p:oleObj name="Rovnica" r:id="rId4" imgW="876240" imgH="228600" progId="Equation.3">
                  <p:embed/>
                  <p:pic>
                    <p:nvPicPr>
                      <p:cNvPr id="763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888" y="2214563"/>
                        <a:ext cx="158908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0" name="Object 6"/>
          <p:cNvGraphicFramePr>
            <a:graphicFrameLocks noChangeAspect="1"/>
          </p:cNvGraphicFramePr>
          <p:nvPr/>
        </p:nvGraphicFramePr>
        <p:xfrm>
          <a:off x="642910" y="3214686"/>
          <a:ext cx="20494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30040" imgH="228600" progId="Equation.3">
                  <p:embed/>
                </p:oleObj>
              </mc:Choice>
              <mc:Fallback>
                <p:oleObj name="Rovnica" r:id="rId6" imgW="1130040" imgH="228600" progId="Equation.3">
                  <p:embed/>
                  <p:pic>
                    <p:nvPicPr>
                      <p:cNvPr id="7639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3214686"/>
                        <a:ext cx="20494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3911" name="Object 7"/>
              <p:cNvSpPr txBox="1"/>
              <p:nvPr/>
            </p:nvSpPr>
            <p:spPr bwMode="auto">
              <a:xfrm>
                <a:off x="496887" y="4571999"/>
                <a:ext cx="8539609" cy="87856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sk-SK" sz="2000" dirty="0"/>
              </a:p>
            </p:txBody>
          </p:sp>
        </mc:Choice>
        <mc:Fallback xmlns="">
          <p:sp>
            <p:nvSpPr>
              <p:cNvPr id="76391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887" y="4571999"/>
                <a:ext cx="8539609" cy="8785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3912" name="Object 8"/>
          <p:cNvGraphicFramePr>
            <a:graphicFrameLocks noChangeAspect="1"/>
          </p:cNvGraphicFramePr>
          <p:nvPr/>
        </p:nvGraphicFramePr>
        <p:xfrm>
          <a:off x="2974978" y="3189288"/>
          <a:ext cx="20256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9" imgW="1117440" imgH="241200" progId="Equation.3">
                  <p:embed/>
                </p:oleObj>
              </mc:Choice>
              <mc:Fallback>
                <p:oleObj name="Rovnica" r:id="rId9" imgW="1117440" imgH="241200" progId="Equation.3">
                  <p:embed/>
                  <p:pic>
                    <p:nvPicPr>
                      <p:cNvPr id="7639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8" y="3189288"/>
                        <a:ext cx="2025650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4" name="Object 10"/>
          <p:cNvGraphicFramePr>
            <a:graphicFrameLocks noChangeAspect="1"/>
          </p:cNvGraphicFramePr>
          <p:nvPr/>
        </p:nvGraphicFramePr>
        <p:xfrm>
          <a:off x="1714480" y="3786190"/>
          <a:ext cx="49276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1" imgW="2717640" imgH="342720" progId="Equation.3">
                  <p:embed/>
                </p:oleObj>
              </mc:Choice>
              <mc:Fallback>
                <p:oleObj name="Rovnica" r:id="rId11" imgW="2717640" imgH="342720" progId="Equation.3">
                  <p:embed/>
                  <p:pic>
                    <p:nvPicPr>
                      <p:cNvPr id="7639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3786190"/>
                        <a:ext cx="4927600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5963" name="Object 11"/>
              <p:cNvSpPr txBox="1"/>
              <p:nvPr/>
            </p:nvSpPr>
            <p:spPr bwMode="auto">
              <a:xfrm>
                <a:off x="506413" y="5524500"/>
                <a:ext cx="8288138" cy="96241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sk-SK" sz="2000" dirty="0"/>
              </a:p>
            </p:txBody>
          </p:sp>
        </mc:Choice>
        <mc:Fallback xmlns="">
          <p:sp>
            <p:nvSpPr>
              <p:cNvPr id="765963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413" y="5524500"/>
                <a:ext cx="8288138" cy="9624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5964" name="Object 12"/>
          <p:cNvGraphicFramePr>
            <a:graphicFrameLocks noChangeAspect="1"/>
          </p:cNvGraphicFramePr>
          <p:nvPr/>
        </p:nvGraphicFramePr>
        <p:xfrm>
          <a:off x="785813" y="1428750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1333440" imgH="228600" progId="Equation.3">
                  <p:embed/>
                </p:oleObj>
              </mc:Choice>
              <mc:Fallback>
                <p:oleObj name="Rovnica" r:id="rId14" imgW="1333440" imgH="228600" progId="Equation.3">
                  <p:embed/>
                  <p:pic>
                    <p:nvPicPr>
                      <p:cNvPr id="7659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428750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65" name="Object 13"/>
          <p:cNvGraphicFramePr>
            <a:graphicFrameLocks noChangeAspect="1"/>
          </p:cNvGraphicFramePr>
          <p:nvPr/>
        </p:nvGraphicFramePr>
        <p:xfrm>
          <a:off x="785813" y="857250"/>
          <a:ext cx="22113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6" imgW="1218960" imgH="228600" progId="Equation.3">
                  <p:embed/>
                </p:oleObj>
              </mc:Choice>
              <mc:Fallback>
                <p:oleObj name="Rovnica" r:id="rId16" imgW="1218960" imgH="228600" progId="Equation.3">
                  <p:embed/>
                  <p:pic>
                    <p:nvPicPr>
                      <p:cNvPr id="76596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857250"/>
                        <a:ext cx="2211387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AC5A2B80-E637-1796-1B7D-086994E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F4F77623-4FE2-1C80-7A27-2FCFEC3ED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6597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42976" y="3286124"/>
            <a:ext cx="5429288" cy="32147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5" name="Zaoblený obdĺžnik 14"/>
          <p:cNvSpPr/>
          <p:nvPr/>
        </p:nvSpPr>
        <p:spPr>
          <a:xfrm>
            <a:off x="214282" y="2132010"/>
            <a:ext cx="2357454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85720" y="2132010"/>
            <a:ext cx="221457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k-ta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zložka vektora: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2928926" y="2214554"/>
          <a:ext cx="17732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977760" imgH="228600" progId="Equation.3">
                  <p:embed/>
                </p:oleObj>
              </mc:Choice>
              <mc:Fallback>
                <p:oleObj name="Rovnica" r:id="rId2" imgW="977760" imgH="2286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26" y="2214554"/>
                        <a:ext cx="177323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09" name="Object 5"/>
          <p:cNvGraphicFramePr>
            <a:graphicFrameLocks noChangeAspect="1"/>
          </p:cNvGraphicFramePr>
          <p:nvPr/>
        </p:nvGraphicFramePr>
        <p:xfrm>
          <a:off x="5449888" y="2214563"/>
          <a:ext cx="15890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876240" imgH="228600" progId="Equation.3">
                  <p:embed/>
                </p:oleObj>
              </mc:Choice>
              <mc:Fallback>
                <p:oleObj name="Rovnica" r:id="rId4" imgW="876240" imgH="228600" progId="Equation.3">
                  <p:embed/>
                  <p:pic>
                    <p:nvPicPr>
                      <p:cNvPr id="763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888" y="2214563"/>
                        <a:ext cx="158908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0" name="Object 6"/>
          <p:cNvGraphicFramePr>
            <a:graphicFrameLocks noChangeAspect="1"/>
          </p:cNvGraphicFramePr>
          <p:nvPr/>
        </p:nvGraphicFramePr>
        <p:xfrm>
          <a:off x="642910" y="3214686"/>
          <a:ext cx="20494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30040" imgH="228600" progId="Equation.3">
                  <p:embed/>
                </p:oleObj>
              </mc:Choice>
              <mc:Fallback>
                <p:oleObj name="Rovnica" r:id="rId6" imgW="1130040" imgH="228600" progId="Equation.3">
                  <p:embed/>
                  <p:pic>
                    <p:nvPicPr>
                      <p:cNvPr id="7639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3214686"/>
                        <a:ext cx="20494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3911" name="Object 7"/>
              <p:cNvSpPr txBox="1"/>
              <p:nvPr/>
            </p:nvSpPr>
            <p:spPr bwMode="auto">
              <a:xfrm>
                <a:off x="496887" y="4571999"/>
                <a:ext cx="8539609" cy="87856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sk-SK" sz="2000" dirty="0"/>
              </a:p>
            </p:txBody>
          </p:sp>
        </mc:Choice>
        <mc:Fallback xmlns="">
          <p:sp>
            <p:nvSpPr>
              <p:cNvPr id="76391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887" y="4571999"/>
                <a:ext cx="8539609" cy="8785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3912" name="Object 8"/>
          <p:cNvGraphicFramePr>
            <a:graphicFrameLocks noChangeAspect="1"/>
          </p:cNvGraphicFramePr>
          <p:nvPr/>
        </p:nvGraphicFramePr>
        <p:xfrm>
          <a:off x="2974978" y="3189288"/>
          <a:ext cx="20256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9" imgW="1117440" imgH="241200" progId="Equation.3">
                  <p:embed/>
                </p:oleObj>
              </mc:Choice>
              <mc:Fallback>
                <p:oleObj name="Rovnica" r:id="rId9" imgW="1117440" imgH="241200" progId="Equation.3">
                  <p:embed/>
                  <p:pic>
                    <p:nvPicPr>
                      <p:cNvPr id="7639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8" y="3189288"/>
                        <a:ext cx="2025650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4" name="Object 10"/>
          <p:cNvGraphicFramePr>
            <a:graphicFrameLocks noChangeAspect="1"/>
          </p:cNvGraphicFramePr>
          <p:nvPr/>
        </p:nvGraphicFramePr>
        <p:xfrm>
          <a:off x="1714480" y="3786190"/>
          <a:ext cx="49276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1" imgW="2717640" imgH="342720" progId="Equation.3">
                  <p:embed/>
                </p:oleObj>
              </mc:Choice>
              <mc:Fallback>
                <p:oleObj name="Rovnica" r:id="rId11" imgW="2717640" imgH="342720" progId="Equation.3">
                  <p:embed/>
                  <p:pic>
                    <p:nvPicPr>
                      <p:cNvPr id="7639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3786190"/>
                        <a:ext cx="4927600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5963" name="Object 11"/>
              <p:cNvSpPr txBox="1"/>
              <p:nvPr/>
            </p:nvSpPr>
            <p:spPr bwMode="auto">
              <a:xfrm>
                <a:off x="506413" y="5524500"/>
                <a:ext cx="8288138" cy="96241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  <m:r>
                        <a:rPr lang="sk-SK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sk-SK" sz="2000" dirty="0"/>
              </a:p>
            </p:txBody>
          </p:sp>
        </mc:Choice>
        <mc:Fallback xmlns="">
          <p:sp>
            <p:nvSpPr>
              <p:cNvPr id="765963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413" y="5524500"/>
                <a:ext cx="8288138" cy="9624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5964" name="Object 12"/>
          <p:cNvGraphicFramePr>
            <a:graphicFrameLocks noChangeAspect="1"/>
          </p:cNvGraphicFramePr>
          <p:nvPr/>
        </p:nvGraphicFramePr>
        <p:xfrm>
          <a:off x="785813" y="1428750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1333440" imgH="228600" progId="Equation.3">
                  <p:embed/>
                </p:oleObj>
              </mc:Choice>
              <mc:Fallback>
                <p:oleObj name="Rovnica" r:id="rId14" imgW="1333440" imgH="228600" progId="Equation.3">
                  <p:embed/>
                  <p:pic>
                    <p:nvPicPr>
                      <p:cNvPr id="7659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428750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5965" name="Object 13"/>
          <p:cNvGraphicFramePr>
            <a:graphicFrameLocks noChangeAspect="1"/>
          </p:cNvGraphicFramePr>
          <p:nvPr/>
        </p:nvGraphicFramePr>
        <p:xfrm>
          <a:off x="785813" y="857250"/>
          <a:ext cx="22113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6" imgW="1218960" imgH="228600" progId="Equation.3">
                  <p:embed/>
                </p:oleObj>
              </mc:Choice>
              <mc:Fallback>
                <p:oleObj name="Rovnica" r:id="rId16" imgW="1218960" imgH="228600" progId="Equation.3">
                  <p:embed/>
                  <p:pic>
                    <p:nvPicPr>
                      <p:cNvPr id="76596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857250"/>
                        <a:ext cx="2211387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AC5A2B80-E637-1796-1B7D-086994E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F4F77623-4FE2-1C80-7A27-2FCFEC3ED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76517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42976" y="3286124"/>
            <a:ext cx="5429288" cy="32147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5" name="Zaoblený obdĺžnik 14"/>
          <p:cNvSpPr/>
          <p:nvPr/>
        </p:nvSpPr>
        <p:spPr>
          <a:xfrm>
            <a:off x="214282" y="2132010"/>
            <a:ext cx="2357454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85720" y="2132010"/>
            <a:ext cx="221457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k-ta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zložka vektora: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2928926" y="2214554"/>
          <a:ext cx="17732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977760" imgH="228600" progId="Equation.3">
                  <p:embed/>
                </p:oleObj>
              </mc:Choice>
              <mc:Fallback>
                <p:oleObj name="Rovnica" r:id="rId2" imgW="977760" imgH="2286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26" y="2214554"/>
                        <a:ext cx="1773238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09" name="Object 5"/>
          <p:cNvGraphicFramePr>
            <a:graphicFrameLocks noChangeAspect="1"/>
          </p:cNvGraphicFramePr>
          <p:nvPr/>
        </p:nvGraphicFramePr>
        <p:xfrm>
          <a:off x="5449888" y="2214563"/>
          <a:ext cx="15890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876240" imgH="228600" progId="Equation.3">
                  <p:embed/>
                </p:oleObj>
              </mc:Choice>
              <mc:Fallback>
                <p:oleObj name="Rovnica" r:id="rId4" imgW="876240" imgH="228600" progId="Equation.3">
                  <p:embed/>
                  <p:pic>
                    <p:nvPicPr>
                      <p:cNvPr id="763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888" y="2214563"/>
                        <a:ext cx="158908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0" name="Object 6"/>
          <p:cNvGraphicFramePr>
            <a:graphicFrameLocks noChangeAspect="1"/>
          </p:cNvGraphicFramePr>
          <p:nvPr/>
        </p:nvGraphicFramePr>
        <p:xfrm>
          <a:off x="642910" y="3214686"/>
          <a:ext cx="20494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30040" imgH="228600" progId="Equation.3">
                  <p:embed/>
                </p:oleObj>
              </mc:Choice>
              <mc:Fallback>
                <p:oleObj name="Rovnica" r:id="rId6" imgW="1130040" imgH="228600" progId="Equation.3">
                  <p:embed/>
                  <p:pic>
                    <p:nvPicPr>
                      <p:cNvPr id="7639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3214686"/>
                        <a:ext cx="20494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1" name="Object 7"/>
          <p:cNvGraphicFramePr>
            <a:graphicFrameLocks noChangeAspect="1"/>
          </p:cNvGraphicFramePr>
          <p:nvPr/>
        </p:nvGraphicFramePr>
        <p:xfrm>
          <a:off x="2786050" y="4786322"/>
          <a:ext cx="39830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2197080" imgH="431640" progId="Equation.3">
                  <p:embed/>
                </p:oleObj>
              </mc:Choice>
              <mc:Fallback>
                <p:oleObj name="Rovnica" r:id="rId8" imgW="2197080" imgH="431640" progId="Equation.3">
                  <p:embed/>
                  <p:pic>
                    <p:nvPicPr>
                      <p:cNvPr id="7639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50" y="4786322"/>
                        <a:ext cx="3983038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2" name="Object 8"/>
          <p:cNvGraphicFramePr>
            <a:graphicFrameLocks noChangeAspect="1"/>
          </p:cNvGraphicFramePr>
          <p:nvPr/>
        </p:nvGraphicFramePr>
        <p:xfrm>
          <a:off x="2974978" y="3189288"/>
          <a:ext cx="20256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0" imgW="1117440" imgH="241200" progId="Equation.3">
                  <p:embed/>
                </p:oleObj>
              </mc:Choice>
              <mc:Fallback>
                <p:oleObj name="Rovnica" r:id="rId10" imgW="1117440" imgH="241200" progId="Equation.3">
                  <p:embed/>
                  <p:pic>
                    <p:nvPicPr>
                      <p:cNvPr id="7639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8" y="3189288"/>
                        <a:ext cx="2025650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4" name="Object 10"/>
          <p:cNvGraphicFramePr>
            <a:graphicFrameLocks noChangeAspect="1"/>
          </p:cNvGraphicFramePr>
          <p:nvPr/>
        </p:nvGraphicFramePr>
        <p:xfrm>
          <a:off x="1714480" y="3786190"/>
          <a:ext cx="49276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2" imgW="2717640" imgH="342720" progId="Equation.3">
                  <p:embed/>
                </p:oleObj>
              </mc:Choice>
              <mc:Fallback>
                <p:oleObj name="Rovnica" r:id="rId12" imgW="2717640" imgH="342720" progId="Equation.3">
                  <p:embed/>
                  <p:pic>
                    <p:nvPicPr>
                      <p:cNvPr id="7639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3786190"/>
                        <a:ext cx="4927600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35" name="Object 11"/>
          <p:cNvGraphicFramePr>
            <a:graphicFrameLocks noChangeAspect="1"/>
          </p:cNvGraphicFramePr>
          <p:nvPr/>
        </p:nvGraphicFramePr>
        <p:xfrm>
          <a:off x="785813" y="1428750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1333440" imgH="228600" progId="Equation.3">
                  <p:embed/>
                </p:oleObj>
              </mc:Choice>
              <mc:Fallback>
                <p:oleObj name="Rovnica" r:id="rId14" imgW="1333440" imgH="228600" progId="Equation.3">
                  <p:embed/>
                  <p:pic>
                    <p:nvPicPr>
                      <p:cNvPr id="7690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428750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36" name="Object 12"/>
          <p:cNvGraphicFramePr>
            <a:graphicFrameLocks noChangeAspect="1"/>
          </p:cNvGraphicFramePr>
          <p:nvPr/>
        </p:nvGraphicFramePr>
        <p:xfrm>
          <a:off x="785813" y="857250"/>
          <a:ext cx="22113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6" imgW="1218960" imgH="228600" progId="Equation.3">
                  <p:embed/>
                </p:oleObj>
              </mc:Choice>
              <mc:Fallback>
                <p:oleObj name="Rovnica" r:id="rId16" imgW="1218960" imgH="228600" progId="Equation.3">
                  <p:embed/>
                  <p:pic>
                    <p:nvPicPr>
                      <p:cNvPr id="7690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857250"/>
                        <a:ext cx="2211387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37945BB4-1271-1C41-BEA6-AD83D446B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352FE6BF-F89A-168F-E4DD-5B4151ABE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9233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2214546" y="2941103"/>
            <a:ext cx="4857784" cy="8815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5" name="Zaoblený obdĺžnik 14"/>
          <p:cNvSpPr/>
          <p:nvPr/>
        </p:nvSpPr>
        <p:spPr>
          <a:xfrm>
            <a:off x="214282" y="2132010"/>
            <a:ext cx="7429552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85720" y="2132010"/>
            <a:ext cx="7286676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regresná funkcia odpovedajúca výberu </a:t>
            </a:r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n-tého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harmonického vektora: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763909" name="Object 5"/>
          <p:cNvGraphicFramePr>
            <a:graphicFrameLocks noChangeAspect="1"/>
          </p:cNvGraphicFramePr>
          <p:nvPr/>
        </p:nvGraphicFramePr>
        <p:xfrm>
          <a:off x="285720" y="3214686"/>
          <a:ext cx="15890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876240" imgH="228600" progId="Equation.3">
                  <p:embed/>
                </p:oleObj>
              </mc:Choice>
              <mc:Fallback>
                <p:oleObj name="Rovnica" r:id="rId2" imgW="876240" imgH="228600" progId="Equation.3">
                  <p:embed/>
                  <p:pic>
                    <p:nvPicPr>
                      <p:cNvPr id="763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0" y="3214686"/>
                        <a:ext cx="158908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3911" name="Object 7"/>
          <p:cNvGraphicFramePr>
            <a:graphicFrameLocks noChangeAspect="1"/>
          </p:cNvGraphicFramePr>
          <p:nvPr/>
        </p:nvGraphicFramePr>
        <p:xfrm>
          <a:off x="2285984" y="3000372"/>
          <a:ext cx="47196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2603160" imgH="431640" progId="Equation.3">
                  <p:embed/>
                </p:oleObj>
              </mc:Choice>
              <mc:Fallback>
                <p:oleObj name="Rovnica" r:id="rId4" imgW="2603160" imgH="431640" progId="Equation.3">
                  <p:embed/>
                  <p:pic>
                    <p:nvPicPr>
                      <p:cNvPr id="7639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3000372"/>
                        <a:ext cx="471963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58" name="Object 10"/>
          <p:cNvGraphicFramePr>
            <a:graphicFrameLocks noChangeAspect="1"/>
          </p:cNvGraphicFramePr>
          <p:nvPr/>
        </p:nvGraphicFramePr>
        <p:xfrm>
          <a:off x="785813" y="1428750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333440" imgH="228600" progId="Equation.3">
                  <p:embed/>
                </p:oleObj>
              </mc:Choice>
              <mc:Fallback>
                <p:oleObj name="Rovnica" r:id="rId6" imgW="1333440" imgH="228600" progId="Equation.3">
                  <p:embed/>
                  <p:pic>
                    <p:nvPicPr>
                      <p:cNvPr id="7700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428750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59" name="Object 11"/>
          <p:cNvGraphicFramePr>
            <a:graphicFrameLocks noChangeAspect="1"/>
          </p:cNvGraphicFramePr>
          <p:nvPr/>
        </p:nvGraphicFramePr>
        <p:xfrm>
          <a:off x="785813" y="857250"/>
          <a:ext cx="22113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1218960" imgH="228600" progId="Equation.3">
                  <p:embed/>
                </p:oleObj>
              </mc:Choice>
              <mc:Fallback>
                <p:oleObj name="Rovnica" r:id="rId8" imgW="1218960" imgH="228600" progId="Equation.3">
                  <p:embed/>
                  <p:pic>
                    <p:nvPicPr>
                      <p:cNvPr id="77005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857250"/>
                        <a:ext cx="2211387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634575" y="4996934"/>
            <a:ext cx="6000792" cy="102447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0" name="Zaoblený obdĺžnik 19"/>
          <p:cNvSpPr/>
          <p:nvPr/>
        </p:nvSpPr>
        <p:spPr>
          <a:xfrm>
            <a:off x="214282" y="4238643"/>
            <a:ext cx="7429552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85720" y="4238643"/>
            <a:ext cx="7286676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regresná funkcia interpolujúca nameraný proces </a:t>
            </a:r>
            <a:r>
              <a:rPr lang="sk-SK" sz="2000" b="1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s nulovou chybou: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1744663" y="5084763"/>
          <a:ext cx="5800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0" imgW="3200400" imgH="457200" progId="Equation.3">
                  <p:embed/>
                </p:oleObj>
              </mc:Choice>
              <mc:Fallback>
                <p:oleObj name="Rovnica" r:id="rId10" imgW="3200400" imgH="457200" progId="Equation.3">
                  <p:embed/>
                  <p:pic>
                    <p:nvPicPr>
                      <p:cNvPr id="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5084763"/>
                        <a:ext cx="5800725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419388DD-99E2-A4B7-B10B-32D4C518D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C61B1FEA-FE86-28EB-45AD-5DFD83EF26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1016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aoblený obdĺžnik 15">
            <a:extLst>
              <a:ext uri="{FF2B5EF4-FFF2-40B4-BE49-F238E27FC236}">
                <a16:creationId xmlns:a16="http://schemas.microsoft.com/office/drawing/2014/main" id="{66E166A4-2A6D-A7BB-7A10-A4D74BBF15EA}"/>
              </a:ext>
            </a:extLst>
          </p:cNvPr>
          <p:cNvSpPr/>
          <p:nvPr/>
        </p:nvSpPr>
        <p:spPr>
          <a:xfrm>
            <a:off x="427930" y="2754269"/>
            <a:ext cx="8248525" cy="90887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k-SK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18C10DC-E698-766B-95C9-37A742BE0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12D706E1-F97B-3520-D0B0-EC9383B8A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327508E3-03AC-A52B-0FEF-3CEC22EFD6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3977" y="1052736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1333440" imgH="228600" progId="Equation.3">
                  <p:embed/>
                </p:oleObj>
              </mc:Choice>
              <mc:Fallback>
                <p:oleObj name="Rovnica" r:id="rId2" imgW="1333440" imgH="228600" progId="Equation.3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327508E3-03AC-A52B-0FEF-3CEC22EFD6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977" y="1052736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3">
            <a:extLst>
              <a:ext uri="{FF2B5EF4-FFF2-40B4-BE49-F238E27FC236}">
                <a16:creationId xmlns:a16="http://schemas.microsoft.com/office/drawing/2014/main" id="{FA3EA440-91B1-AB58-BB24-BE1616A962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786" y="1054845"/>
          <a:ext cx="221138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1218960" imgH="228600" progId="Equation.3">
                  <p:embed/>
                </p:oleObj>
              </mc:Choice>
              <mc:Fallback>
                <p:oleObj name="Rovnica" r:id="rId4" imgW="1218960" imgH="228600" progId="Equation.3">
                  <p:embed/>
                  <p:pic>
                    <p:nvPicPr>
                      <p:cNvPr id="32" name="Object 13">
                        <a:extLst>
                          <a:ext uri="{FF2B5EF4-FFF2-40B4-BE49-F238E27FC236}">
                            <a16:creationId xmlns:a16="http://schemas.microsoft.com/office/drawing/2014/main" id="{FA3EA440-91B1-AB58-BB24-BE1616A962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1054845"/>
                        <a:ext cx="2211388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4">
            <a:extLst>
              <a:ext uri="{FF2B5EF4-FFF2-40B4-BE49-F238E27FC236}">
                <a16:creationId xmlns:a16="http://schemas.microsoft.com/office/drawing/2014/main" id="{283E9F8C-8BA3-7CD6-4E53-AABB16F1FB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0152" y="1052736"/>
          <a:ext cx="21637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93760" imgH="253800" progId="Equation.3">
                  <p:embed/>
                </p:oleObj>
              </mc:Choice>
              <mc:Fallback>
                <p:oleObj name="Rovnica" r:id="rId6" imgW="1193760" imgH="253800" progId="Equation.3">
                  <p:embed/>
                  <p:pic>
                    <p:nvPicPr>
                      <p:cNvPr id="2" name="Object 14">
                        <a:extLst>
                          <a:ext uri="{FF2B5EF4-FFF2-40B4-BE49-F238E27FC236}">
                            <a16:creationId xmlns:a16="http://schemas.microsoft.com/office/drawing/2014/main" id="{283E9F8C-8BA3-7CD6-4E53-AABB16F1FB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052736"/>
                        <a:ext cx="2163763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>
            <a:extLst>
              <a:ext uri="{FF2B5EF4-FFF2-40B4-BE49-F238E27FC236}">
                <a16:creationId xmlns:a16="http://schemas.microsoft.com/office/drawing/2014/main" id="{E0FB2578-AE39-E64E-BE0F-8769D9C45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82" y="3120609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E4A65429-6255-BDF3-39EE-CCCDEB81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5184" y="1635640"/>
            <a:ext cx="3429024" cy="8572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F86B3DB-9F82-AB89-C1B4-A58753324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462" y="3167188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7" name="Object 21">
            <a:extLst>
              <a:ext uri="{FF2B5EF4-FFF2-40B4-BE49-F238E27FC236}">
                <a16:creationId xmlns:a16="http://schemas.microsoft.com/office/drawing/2014/main" id="{3CB1C0DB-68F5-0933-1192-17EF3B5FD4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9812" y="1694909"/>
          <a:ext cx="395922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1904760" imgH="431640" progId="Equation.3">
                  <p:embed/>
                </p:oleObj>
              </mc:Choice>
              <mc:Fallback>
                <p:oleObj name="Rovnica" r:id="rId8" imgW="1904760" imgH="431640" progId="Equation.3">
                  <p:embed/>
                  <p:pic>
                    <p:nvPicPr>
                      <p:cNvPr id="17" name="Object 21">
                        <a:extLst>
                          <a:ext uri="{FF2B5EF4-FFF2-40B4-BE49-F238E27FC236}">
                            <a16:creationId xmlns:a16="http://schemas.microsoft.com/office/drawing/2014/main" id="{3CB1C0DB-68F5-0933-1192-17EF3B5FD4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12" y="1694909"/>
                        <a:ext cx="3959225" cy="779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7">
            <a:extLst>
              <a:ext uri="{FF2B5EF4-FFF2-40B4-BE49-F238E27FC236}">
                <a16:creationId xmlns:a16="http://schemas.microsoft.com/office/drawing/2014/main" id="{6E8CBFFD-F4FA-B24B-A430-CB505DDC37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7364" y="3060878"/>
          <a:ext cx="12128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0" imgW="583920" imgH="228600" progId="Equation.3">
                  <p:embed/>
                </p:oleObj>
              </mc:Choice>
              <mc:Fallback>
                <p:oleObj name="Rovnica" r:id="rId10" imgW="583920" imgH="228600" progId="Equation.3">
                  <p:embed/>
                  <p:pic>
                    <p:nvPicPr>
                      <p:cNvPr id="23" name="Object 17">
                        <a:extLst>
                          <a:ext uri="{FF2B5EF4-FFF2-40B4-BE49-F238E27FC236}">
                            <a16:creationId xmlns:a16="http://schemas.microsoft.com/office/drawing/2014/main" id="{6E8CBFFD-F4FA-B24B-A430-CB505DDC37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364" y="3060878"/>
                        <a:ext cx="121285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F7EAB5BF-8B3E-323E-CB8B-7CA2EB40F8D6}"/>
                  </a:ext>
                </a:extLst>
              </p:cNvPr>
              <p:cNvSpPr txBox="1"/>
              <p:nvPr/>
            </p:nvSpPr>
            <p:spPr bwMode="auto">
              <a:xfrm>
                <a:off x="755576" y="2996952"/>
                <a:ext cx="3013398" cy="51554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0,3,8,1,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,1,8,3</m:t>
                              </m: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sk-SK" sz="2200" dirty="0"/>
              </a:p>
            </p:txBody>
          </p:sp>
        </mc:Choice>
        <mc:Fallback xmlns=""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F7EAB5BF-8B3E-323E-CB8B-7CA2EB40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2996952"/>
                <a:ext cx="3013398" cy="5155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9532C64A-5A77-94EE-044F-8DBECC26E244}"/>
                  </a:ext>
                </a:extLst>
              </p:cNvPr>
              <p:cNvSpPr txBox="1"/>
              <p:nvPr/>
            </p:nvSpPr>
            <p:spPr bwMode="auto">
              <a:xfrm>
                <a:off x="5410315" y="3057473"/>
                <a:ext cx="3122125" cy="51554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sk-SK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𝐜𝐚</m:t>
                          </m:r>
                        </m:e>
                      </m:acc>
                      <m:r>
                        <a:rPr lang="sk-SK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0,3,8,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,8,3</m:t>
                              </m: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sk-SK" sz="2200" dirty="0"/>
              </a:p>
            </p:txBody>
          </p:sp>
        </mc:Choice>
        <mc:Fallback xmlns=""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9532C64A-5A77-94EE-044F-8DBECC26E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0315" y="3057473"/>
                <a:ext cx="3122125" cy="5155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618D1263-9EC5-F8B6-EDA2-7862F08C9F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544" y="1818375"/>
          <a:ext cx="182721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876240" imgH="304560" progId="Equation.3">
                  <p:embed/>
                </p:oleObj>
              </mc:Choice>
              <mc:Fallback>
                <p:oleObj name="Rovnica" r:id="rId14" imgW="876240" imgH="304560" progId="Equation.3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618D1263-9EC5-F8B6-EDA2-7862F08C9F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818375"/>
                        <a:ext cx="1827213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EAF0073E-9AC1-A8DD-3FC1-D0EA48EB8B90}"/>
                  </a:ext>
                </a:extLst>
              </p:cNvPr>
              <p:cNvSpPr txBox="1"/>
              <p:nvPr/>
            </p:nvSpPr>
            <p:spPr bwMode="auto">
              <a:xfrm>
                <a:off x="107504" y="4369834"/>
                <a:ext cx="9001000" cy="100338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k-SK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k-SK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EAF0073E-9AC1-A8DD-3FC1-D0EA48EB8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4369834"/>
                <a:ext cx="9001000" cy="10033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5">
            <a:extLst>
              <a:ext uri="{FF2B5EF4-FFF2-40B4-BE49-F238E27FC236}">
                <a16:creationId xmlns:a16="http://schemas.microsoft.com/office/drawing/2014/main" id="{7CCCABF2-C0A5-0BAF-A7AD-44B5F7CA1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3" y="3943040"/>
            <a:ext cx="2302309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Regresia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 2 peri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ódy: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6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aoblený obdĺžnik 15">
            <a:extLst>
              <a:ext uri="{FF2B5EF4-FFF2-40B4-BE49-F238E27FC236}">
                <a16:creationId xmlns:a16="http://schemas.microsoft.com/office/drawing/2014/main" id="{66E166A4-2A6D-A7BB-7A10-A4D74BBF15EA}"/>
              </a:ext>
            </a:extLst>
          </p:cNvPr>
          <p:cNvSpPr/>
          <p:nvPr/>
        </p:nvSpPr>
        <p:spPr>
          <a:xfrm>
            <a:off x="427930" y="2754269"/>
            <a:ext cx="8248525" cy="90887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k-SK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18C10DC-E698-766B-95C9-37A742BE0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12D706E1-F97B-3520-D0B0-EC9383B8A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327508E3-03AC-A52B-0FEF-3CEC22EFD6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3977" y="1052736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1333440" imgH="228600" progId="Equation.3">
                  <p:embed/>
                </p:oleObj>
              </mc:Choice>
              <mc:Fallback>
                <p:oleObj name="Rovnica" r:id="rId2" imgW="1333440" imgH="228600" progId="Equation.3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327508E3-03AC-A52B-0FEF-3CEC22EFD6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977" y="1052736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3">
            <a:extLst>
              <a:ext uri="{FF2B5EF4-FFF2-40B4-BE49-F238E27FC236}">
                <a16:creationId xmlns:a16="http://schemas.microsoft.com/office/drawing/2014/main" id="{FA3EA440-91B1-AB58-BB24-BE1616A962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786" y="1054845"/>
          <a:ext cx="221138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1218960" imgH="228600" progId="Equation.3">
                  <p:embed/>
                </p:oleObj>
              </mc:Choice>
              <mc:Fallback>
                <p:oleObj name="Rovnica" r:id="rId4" imgW="1218960" imgH="228600" progId="Equation.3">
                  <p:embed/>
                  <p:pic>
                    <p:nvPicPr>
                      <p:cNvPr id="32" name="Object 13">
                        <a:extLst>
                          <a:ext uri="{FF2B5EF4-FFF2-40B4-BE49-F238E27FC236}">
                            <a16:creationId xmlns:a16="http://schemas.microsoft.com/office/drawing/2014/main" id="{FA3EA440-91B1-AB58-BB24-BE1616A962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1054845"/>
                        <a:ext cx="2211388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4">
            <a:extLst>
              <a:ext uri="{FF2B5EF4-FFF2-40B4-BE49-F238E27FC236}">
                <a16:creationId xmlns:a16="http://schemas.microsoft.com/office/drawing/2014/main" id="{283E9F8C-8BA3-7CD6-4E53-AABB16F1FB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0152" y="1052736"/>
          <a:ext cx="21637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93760" imgH="253800" progId="Equation.3">
                  <p:embed/>
                </p:oleObj>
              </mc:Choice>
              <mc:Fallback>
                <p:oleObj name="Rovnica" r:id="rId6" imgW="1193760" imgH="253800" progId="Equation.3">
                  <p:embed/>
                  <p:pic>
                    <p:nvPicPr>
                      <p:cNvPr id="2" name="Object 14">
                        <a:extLst>
                          <a:ext uri="{FF2B5EF4-FFF2-40B4-BE49-F238E27FC236}">
                            <a16:creationId xmlns:a16="http://schemas.microsoft.com/office/drawing/2014/main" id="{283E9F8C-8BA3-7CD6-4E53-AABB16F1FB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052736"/>
                        <a:ext cx="2163763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>
            <a:extLst>
              <a:ext uri="{FF2B5EF4-FFF2-40B4-BE49-F238E27FC236}">
                <a16:creationId xmlns:a16="http://schemas.microsoft.com/office/drawing/2014/main" id="{E0FB2578-AE39-E64E-BE0F-8769D9C45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82" y="3120609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E4A65429-6255-BDF3-39EE-CCCDEB81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5184" y="1635640"/>
            <a:ext cx="3429024" cy="8572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17" name="Object 21">
            <a:extLst>
              <a:ext uri="{FF2B5EF4-FFF2-40B4-BE49-F238E27FC236}">
                <a16:creationId xmlns:a16="http://schemas.microsoft.com/office/drawing/2014/main" id="{3CB1C0DB-68F5-0933-1192-17EF3B5FD4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9812" y="1694909"/>
          <a:ext cx="395922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1904760" imgH="431640" progId="Equation.3">
                  <p:embed/>
                </p:oleObj>
              </mc:Choice>
              <mc:Fallback>
                <p:oleObj name="Rovnica" r:id="rId8" imgW="1904760" imgH="431640" progId="Equation.3">
                  <p:embed/>
                  <p:pic>
                    <p:nvPicPr>
                      <p:cNvPr id="17" name="Object 21">
                        <a:extLst>
                          <a:ext uri="{FF2B5EF4-FFF2-40B4-BE49-F238E27FC236}">
                            <a16:creationId xmlns:a16="http://schemas.microsoft.com/office/drawing/2014/main" id="{3CB1C0DB-68F5-0933-1192-17EF3B5FD4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12" y="1694909"/>
                        <a:ext cx="3959225" cy="779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7">
            <a:extLst>
              <a:ext uri="{FF2B5EF4-FFF2-40B4-BE49-F238E27FC236}">
                <a16:creationId xmlns:a16="http://schemas.microsoft.com/office/drawing/2014/main" id="{6E8CBFFD-F4FA-B24B-A430-CB505DDC37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7364" y="3060878"/>
          <a:ext cx="12128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0" imgW="583920" imgH="228600" progId="Equation.3">
                  <p:embed/>
                </p:oleObj>
              </mc:Choice>
              <mc:Fallback>
                <p:oleObj name="Rovnica" r:id="rId10" imgW="583920" imgH="228600" progId="Equation.3">
                  <p:embed/>
                  <p:pic>
                    <p:nvPicPr>
                      <p:cNvPr id="23" name="Object 17">
                        <a:extLst>
                          <a:ext uri="{FF2B5EF4-FFF2-40B4-BE49-F238E27FC236}">
                            <a16:creationId xmlns:a16="http://schemas.microsoft.com/office/drawing/2014/main" id="{6E8CBFFD-F4FA-B24B-A430-CB505DDC37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364" y="3060878"/>
                        <a:ext cx="121285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F7EAB5BF-8B3E-323E-CB8B-7CA2EB40F8D6}"/>
                  </a:ext>
                </a:extLst>
              </p:cNvPr>
              <p:cNvSpPr txBox="1"/>
              <p:nvPr/>
            </p:nvSpPr>
            <p:spPr bwMode="auto">
              <a:xfrm>
                <a:off x="755576" y="2996952"/>
                <a:ext cx="3013398" cy="51554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0,3,8,1,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,1,8,3</m:t>
                              </m: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sk-SK" sz="2200" dirty="0"/>
              </a:p>
            </p:txBody>
          </p:sp>
        </mc:Choice>
        <mc:Fallback xmlns=""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F7EAB5BF-8B3E-323E-CB8B-7CA2EB40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2996952"/>
                <a:ext cx="3013398" cy="5155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9532C64A-5A77-94EE-044F-8DBECC26E244}"/>
                  </a:ext>
                </a:extLst>
              </p:cNvPr>
              <p:cNvSpPr txBox="1"/>
              <p:nvPr/>
            </p:nvSpPr>
            <p:spPr bwMode="auto">
              <a:xfrm>
                <a:off x="5410315" y="3057473"/>
                <a:ext cx="3122125" cy="51554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sk-SK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𝐜𝐚</m:t>
                          </m:r>
                        </m:e>
                      </m:acc>
                      <m:r>
                        <a:rPr lang="sk-SK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0,3,8,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,8,3</m:t>
                              </m: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sk-SK" sz="2200" dirty="0"/>
              </a:p>
            </p:txBody>
          </p:sp>
        </mc:Choice>
        <mc:Fallback xmlns=""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9532C64A-5A77-94EE-044F-8DBECC26E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0315" y="3057473"/>
                <a:ext cx="3122125" cy="5155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618D1263-9EC5-F8B6-EDA2-7862F08C9F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544" y="1818375"/>
          <a:ext cx="182721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876240" imgH="304560" progId="Equation.3">
                  <p:embed/>
                </p:oleObj>
              </mc:Choice>
              <mc:Fallback>
                <p:oleObj name="Rovnica" r:id="rId14" imgW="876240" imgH="304560" progId="Equation.3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618D1263-9EC5-F8B6-EDA2-7862F08C9F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818375"/>
                        <a:ext cx="1827213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EAF0073E-9AC1-A8DD-3FC1-D0EA48EB8B90}"/>
                  </a:ext>
                </a:extLst>
              </p:cNvPr>
              <p:cNvSpPr txBox="1"/>
              <p:nvPr/>
            </p:nvSpPr>
            <p:spPr bwMode="auto">
              <a:xfrm>
                <a:off x="107504" y="4369834"/>
                <a:ext cx="9001000" cy="100338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k-SK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k-SK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sk-SK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den>
                                  </m:f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sk-SK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EAF0073E-9AC1-A8DD-3FC1-D0EA48EB8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4369834"/>
                <a:ext cx="9001000" cy="10033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5">
            <a:extLst>
              <a:ext uri="{FF2B5EF4-FFF2-40B4-BE49-F238E27FC236}">
                <a16:creationId xmlns:a16="http://schemas.microsoft.com/office/drawing/2014/main" id="{7CCCABF2-C0A5-0BAF-A7AD-44B5F7CA1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3" y="3943040"/>
            <a:ext cx="2302309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Interpolácia: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5D34D4DD-1F72-7288-9BE1-8E31D315360E}"/>
                  </a:ext>
                </a:extLst>
              </p:cNvPr>
              <p:cNvSpPr txBox="1"/>
              <p:nvPr/>
            </p:nvSpPr>
            <p:spPr bwMode="auto">
              <a:xfrm>
                <a:off x="1043608" y="5298319"/>
                <a:ext cx="6022991" cy="100338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k-SK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func>
                        <m:func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sk-SK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sk-SK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sk-SK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sk-SK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k-SK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k-SK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k-SK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sk-SK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sk-SK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6" name="Object 7">
                <a:extLst>
                  <a:ext uri="{FF2B5EF4-FFF2-40B4-BE49-F238E27FC236}">
                    <a16:creationId xmlns:a16="http://schemas.microsoft.com/office/drawing/2014/main" id="{5D34D4DD-1F72-7288-9BE1-8E31D3153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5298319"/>
                <a:ext cx="6022991" cy="100338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34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77584C8F-C7E5-3077-A6E7-06FDF7A6B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295" y="1412776"/>
            <a:ext cx="2452505" cy="195690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18C10DC-E698-766B-95C9-37A742BE0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Diskrétna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Fourierové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transformácia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12D706E1-F97B-3520-D0B0-EC9383B8A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graphicFrame>
        <p:nvGraphicFramePr>
          <p:cNvPr id="11" name="Object 11">
            <a:extLst>
              <a:ext uri="{FF2B5EF4-FFF2-40B4-BE49-F238E27FC236}">
                <a16:creationId xmlns:a16="http://schemas.microsoft.com/office/drawing/2014/main" id="{36F51AD7-9BF0-93AF-9FE9-8D41C33108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203" y="1533952"/>
          <a:ext cx="18796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901440" imgH="317160" progId="Equation.3">
                  <p:embed/>
                </p:oleObj>
              </mc:Choice>
              <mc:Fallback>
                <p:oleObj name="Rovnica" r:id="rId2" imgW="901440" imgH="317160" progId="Equation.3">
                  <p:embed/>
                  <p:pic>
                    <p:nvPicPr>
                      <p:cNvPr id="11" name="Object 11">
                        <a:extLst>
                          <a:ext uri="{FF2B5EF4-FFF2-40B4-BE49-F238E27FC236}">
                            <a16:creationId xmlns:a16="http://schemas.microsoft.com/office/drawing/2014/main" id="{36F51AD7-9BF0-93AF-9FE9-8D41C33108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03" y="1533952"/>
                        <a:ext cx="1879600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5">
            <a:extLst>
              <a:ext uri="{FF2B5EF4-FFF2-40B4-BE49-F238E27FC236}">
                <a16:creationId xmlns:a16="http://schemas.microsoft.com/office/drawing/2014/main" id="{A2A7C45D-D981-9788-7F59-2A0FD25E56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0683" y="2103865"/>
          <a:ext cx="225107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1079280" imgH="317160" progId="Equation.3">
                  <p:embed/>
                </p:oleObj>
              </mc:Choice>
              <mc:Fallback>
                <p:oleObj name="Rovnica" r:id="rId4" imgW="1079280" imgH="317160" progId="Equation.3">
                  <p:embed/>
                  <p:pic>
                    <p:nvPicPr>
                      <p:cNvPr id="12" name="Object 15">
                        <a:extLst>
                          <a:ext uri="{FF2B5EF4-FFF2-40B4-BE49-F238E27FC236}">
                            <a16:creationId xmlns:a16="http://schemas.microsoft.com/office/drawing/2014/main" id="{A2A7C45D-D981-9788-7F59-2A0FD25E56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3" y="2103865"/>
                        <a:ext cx="2251075" cy="57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">
            <a:extLst>
              <a:ext uri="{FF2B5EF4-FFF2-40B4-BE49-F238E27FC236}">
                <a16:creationId xmlns:a16="http://schemas.microsoft.com/office/drawing/2014/main" id="{5903F75D-1A63-8793-AE21-DF4C7CD4E8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976" y="2676947"/>
          <a:ext cx="16954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812520" imgH="317160" progId="Equation.3">
                  <p:embed/>
                </p:oleObj>
              </mc:Choice>
              <mc:Fallback>
                <p:oleObj name="Rovnica" r:id="rId6" imgW="812520" imgH="317160" progId="Equation.3">
                  <p:embed/>
                  <p:pic>
                    <p:nvPicPr>
                      <p:cNvPr id="13" name="Object 16">
                        <a:extLst>
                          <a:ext uri="{FF2B5EF4-FFF2-40B4-BE49-F238E27FC236}">
                            <a16:creationId xmlns:a16="http://schemas.microsoft.com/office/drawing/2014/main" id="{5903F75D-1A63-8793-AE21-DF4C7CD4E8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976" y="2676947"/>
                        <a:ext cx="1695450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">
            <a:extLst>
              <a:ext uri="{FF2B5EF4-FFF2-40B4-BE49-F238E27FC236}">
                <a16:creationId xmlns:a16="http://schemas.microsoft.com/office/drawing/2014/main" id="{EFAD08A2-C008-EF32-DA67-CD9C3D2FE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20" y="857232"/>
            <a:ext cx="687856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Harmonick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báz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a H je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Ortogonáln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báz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N-rozmerného priestoru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FAA1A999-28DE-AD25-8A07-B5F803662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1161" y="1750271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1333440" imgH="228600" progId="Equation.3">
                  <p:embed/>
                </p:oleObj>
              </mc:Choice>
              <mc:Fallback>
                <p:oleObj name="Rovnica" r:id="rId8" imgW="1333440" imgH="228600" progId="Equation.3">
                  <p:embed/>
                  <p:pic>
                    <p:nvPicPr>
                      <p:cNvPr id="6" name="Object 9">
                        <a:extLst>
                          <a:ext uri="{FF2B5EF4-FFF2-40B4-BE49-F238E27FC236}">
                            <a16:creationId xmlns:a16="http://schemas.microsoft.com/office/drawing/2014/main" id="{FAA1A999-28DE-AD25-8A07-B5F8036624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1161" y="1750271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3980F34E-397B-81DE-32BF-1537F243B4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3240" y="1698625"/>
          <a:ext cx="221138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0" imgW="1218960" imgH="228600" progId="Equation.3">
                  <p:embed/>
                </p:oleObj>
              </mc:Choice>
              <mc:Fallback>
                <p:oleObj name="Rovnica" r:id="rId10" imgW="1218960" imgH="228600" progId="Equation.3">
                  <p:embed/>
                  <p:pic>
                    <p:nvPicPr>
                      <p:cNvPr id="7" name="Object 10">
                        <a:extLst>
                          <a:ext uri="{FF2B5EF4-FFF2-40B4-BE49-F238E27FC236}">
                            <a16:creationId xmlns:a16="http://schemas.microsoft.com/office/drawing/2014/main" id="{3980F34E-397B-81DE-32BF-1537F243B4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40" y="1698625"/>
                        <a:ext cx="2211388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5BD54747-8439-B994-C10C-7B1DD00E0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20" y="3714752"/>
            <a:ext cx="1693992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000" dirty="0" err="1">
                <a:solidFill>
                  <a:srgbClr val="0070C0"/>
                </a:solidFill>
                <a:latin typeface="Times New Roman" pitchFamily="18" charset="0"/>
              </a:rPr>
              <a:t>Diskr</a:t>
            </a:r>
            <a:r>
              <a:rPr lang="sk-SK" sz="2000" dirty="0">
                <a:solidFill>
                  <a:srgbClr val="0070C0"/>
                </a:solidFill>
                <a:latin typeface="Times New Roman" pitchFamily="18" charset="0"/>
              </a:rPr>
              <a:t>é</a:t>
            </a:r>
            <a:r>
              <a:rPr lang="en-US" sz="2000" dirty="0" err="1">
                <a:solidFill>
                  <a:srgbClr val="0070C0"/>
                </a:solidFill>
                <a:latin typeface="Times New Roman" pitchFamily="18" charset="0"/>
              </a:rPr>
              <a:t>tna</a:t>
            </a:r>
            <a:r>
              <a:rPr lang="en-US" sz="2000" dirty="0">
                <a:solidFill>
                  <a:srgbClr val="0070C0"/>
                </a:solidFill>
                <a:latin typeface="Times New Roman" pitchFamily="18" charset="0"/>
              </a:rPr>
              <a:t> F</a:t>
            </a:r>
            <a:r>
              <a:rPr lang="sk-SK" sz="2000" dirty="0">
                <a:solidFill>
                  <a:srgbClr val="0070C0"/>
                </a:solidFill>
                <a:latin typeface="Times New Roman" pitchFamily="18" charset="0"/>
              </a:rPr>
              <a:t>T:</a:t>
            </a:r>
            <a:endParaRPr lang="en-US" sz="2000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DBCDC252-71F8-0FED-A2AF-3E33FCD203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59134" y="2448512"/>
          <a:ext cx="2484437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2" imgW="1193760" imgH="482400" progId="Equation.3">
                  <p:embed/>
                </p:oleObj>
              </mc:Choice>
              <mc:Fallback>
                <p:oleObj name="Rovnica" r:id="rId12" imgW="1193760" imgH="482400" progId="Equation.3">
                  <p:embed/>
                  <p:pic>
                    <p:nvPicPr>
                      <p:cNvPr id="10" name="Object 12">
                        <a:extLst>
                          <a:ext uri="{FF2B5EF4-FFF2-40B4-BE49-F238E27FC236}">
                            <a16:creationId xmlns:a16="http://schemas.microsoft.com/office/drawing/2014/main" id="{DBCDC252-71F8-0FED-A2AF-3E33FCD203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4" y="2448512"/>
                        <a:ext cx="2484437" cy="871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5">
            <a:extLst>
              <a:ext uri="{FF2B5EF4-FFF2-40B4-BE49-F238E27FC236}">
                <a16:creationId xmlns:a16="http://schemas.microsoft.com/office/drawing/2014/main" id="{2F0099E3-CC1F-028B-E502-9456DB27D0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6876" y="3553217"/>
          <a:ext cx="533558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2565360" imgH="431640" progId="Equation.3">
                  <p:embed/>
                </p:oleObj>
              </mc:Choice>
              <mc:Fallback>
                <p:oleObj name="Rovnica" r:id="rId14" imgW="2565360" imgH="431640" progId="Equation.3">
                  <p:embed/>
                  <p:pic>
                    <p:nvPicPr>
                      <p:cNvPr id="14" name="Object 15">
                        <a:extLst>
                          <a:ext uri="{FF2B5EF4-FFF2-40B4-BE49-F238E27FC236}">
                            <a16:creationId xmlns:a16="http://schemas.microsoft.com/office/drawing/2014/main" id="{2F0099E3-CC1F-028B-E502-9456DB27D0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876" y="3553217"/>
                        <a:ext cx="5335588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5">
            <a:extLst>
              <a:ext uri="{FF2B5EF4-FFF2-40B4-BE49-F238E27FC236}">
                <a16:creationId xmlns:a16="http://schemas.microsoft.com/office/drawing/2014/main" id="{883BC0F1-7596-C8C5-8B5C-BE10FFDAC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869" y="4344454"/>
            <a:ext cx="2882921" cy="8572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21" name="Object 13">
            <a:extLst>
              <a:ext uri="{FF2B5EF4-FFF2-40B4-BE49-F238E27FC236}">
                <a16:creationId xmlns:a16="http://schemas.microsoft.com/office/drawing/2014/main" id="{6716A8BE-BEEB-5B5F-308B-91396512CB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2803" y="4356100"/>
          <a:ext cx="27749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6" imgW="1333440" imgH="444240" progId="Equation.3">
                  <p:embed/>
                </p:oleObj>
              </mc:Choice>
              <mc:Fallback>
                <p:oleObj name="Rovnica" r:id="rId16" imgW="1333440" imgH="444240" progId="Equation.3">
                  <p:embed/>
                  <p:pic>
                    <p:nvPicPr>
                      <p:cNvPr id="21" name="Object 13">
                        <a:extLst>
                          <a:ext uri="{FF2B5EF4-FFF2-40B4-BE49-F238E27FC236}">
                            <a16:creationId xmlns:a16="http://schemas.microsoft.com/office/drawing/2014/main" id="{6716A8BE-BEEB-5B5F-308B-91396512CB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03" y="4356100"/>
                        <a:ext cx="2774950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5">
            <a:extLst>
              <a:ext uri="{FF2B5EF4-FFF2-40B4-BE49-F238E27FC236}">
                <a16:creationId xmlns:a16="http://schemas.microsoft.com/office/drawing/2014/main" id="{5EA0CE15-A40B-EC31-9A81-EAC1C9543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20" y="5515890"/>
            <a:ext cx="2630096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rgbClr val="0070C0"/>
                </a:solidFill>
                <a:latin typeface="Times New Roman" pitchFamily="18" charset="0"/>
              </a:rPr>
              <a:t>Spätná d</a:t>
            </a:r>
            <a:r>
              <a:rPr lang="en-US" sz="2000" dirty="0" err="1">
                <a:solidFill>
                  <a:srgbClr val="0070C0"/>
                </a:solidFill>
                <a:latin typeface="Times New Roman" pitchFamily="18" charset="0"/>
              </a:rPr>
              <a:t>iskr</a:t>
            </a:r>
            <a:r>
              <a:rPr lang="sk-SK" sz="2000" dirty="0">
                <a:solidFill>
                  <a:srgbClr val="0070C0"/>
                </a:solidFill>
                <a:latin typeface="Times New Roman" pitchFamily="18" charset="0"/>
              </a:rPr>
              <a:t>é</a:t>
            </a:r>
            <a:r>
              <a:rPr lang="en-US" sz="2000" dirty="0" err="1">
                <a:solidFill>
                  <a:srgbClr val="0070C0"/>
                </a:solidFill>
                <a:latin typeface="Times New Roman" pitchFamily="18" charset="0"/>
              </a:rPr>
              <a:t>tna</a:t>
            </a:r>
            <a:r>
              <a:rPr lang="en-US" sz="2000" dirty="0">
                <a:solidFill>
                  <a:srgbClr val="0070C0"/>
                </a:solidFill>
                <a:latin typeface="Times New Roman" pitchFamily="18" charset="0"/>
              </a:rPr>
              <a:t> F</a:t>
            </a:r>
            <a:r>
              <a:rPr lang="sk-SK" sz="2000" dirty="0">
                <a:solidFill>
                  <a:srgbClr val="0070C0"/>
                </a:solidFill>
                <a:latin typeface="Times New Roman" pitchFamily="18" charset="0"/>
              </a:rPr>
              <a:t>T:</a:t>
            </a:r>
            <a:endParaRPr lang="en-US" sz="2000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65AFF9DB-E8ED-A097-4BD8-F42B8FFCC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82" y="5668088"/>
            <a:ext cx="2500330" cy="8572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24" name="Object 17">
            <a:extLst>
              <a:ext uri="{FF2B5EF4-FFF2-40B4-BE49-F238E27FC236}">
                <a16:creationId xmlns:a16="http://schemas.microsoft.com/office/drawing/2014/main" id="{872B5E27-9E01-E34B-3C18-8BE6708B9C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2657" y="5672330"/>
          <a:ext cx="232568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8" imgW="1117440" imgH="444240" progId="Equation.3">
                  <p:embed/>
                </p:oleObj>
              </mc:Choice>
              <mc:Fallback>
                <p:oleObj name="Rovnica" r:id="rId18" imgW="1117440" imgH="444240" progId="Equation.3">
                  <p:embed/>
                  <p:pic>
                    <p:nvPicPr>
                      <p:cNvPr id="24" name="Object 17">
                        <a:extLst>
                          <a:ext uri="{FF2B5EF4-FFF2-40B4-BE49-F238E27FC236}">
                            <a16:creationId xmlns:a16="http://schemas.microsoft.com/office/drawing/2014/main" id="{872B5E27-9E01-E34B-3C18-8BE6708B9C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57" y="5672330"/>
                        <a:ext cx="2325687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9623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634575" y="1615523"/>
            <a:ext cx="6000792" cy="102447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0" name="Zaoblený obdĺžnik 19"/>
          <p:cNvSpPr/>
          <p:nvPr/>
        </p:nvSpPr>
        <p:spPr>
          <a:xfrm>
            <a:off x="214282" y="857232"/>
            <a:ext cx="7429552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85720" y="857232"/>
            <a:ext cx="7286676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regresná funkcia interpolujúca nameraný proces </a:t>
            </a:r>
            <a:r>
              <a:rPr lang="sk-SK" sz="2000" b="1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s nulovou chybou: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1744663" y="1703388"/>
          <a:ext cx="5800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3200400" imgH="457200" progId="Equation.3">
                  <p:embed/>
                </p:oleObj>
              </mc:Choice>
              <mc:Fallback>
                <p:oleObj name="Rovnica" r:id="rId2" imgW="3200400" imgH="457200" progId="Equation.3">
                  <p:embed/>
                  <p:pic>
                    <p:nvPicPr>
                      <p:cNvPr id="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1703388"/>
                        <a:ext cx="5800725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"/>
          <p:cNvGraphicFramePr>
            <a:graphicFrameLocks noChangeAspect="1"/>
          </p:cNvGraphicFramePr>
          <p:nvPr/>
        </p:nvGraphicFramePr>
        <p:xfrm>
          <a:off x="654050" y="3143250"/>
          <a:ext cx="736600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4063680" imgH="507960" progId="Equation.3">
                  <p:embed/>
                </p:oleObj>
              </mc:Choice>
              <mc:Fallback>
                <p:oleObj name="Rovnica" r:id="rId4" imgW="4063680" imgH="507960" progId="Equation.3">
                  <p:embed/>
                  <p:pic>
                    <p:nvPicPr>
                      <p:cNvPr id="2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3143250"/>
                        <a:ext cx="7366000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80" name="Object 8"/>
          <p:cNvGraphicFramePr>
            <a:graphicFrameLocks noChangeAspect="1"/>
          </p:cNvGraphicFramePr>
          <p:nvPr/>
        </p:nvGraphicFramePr>
        <p:xfrm>
          <a:off x="1127105" y="4264036"/>
          <a:ext cx="7135812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3936960" imgH="457200" progId="Equation.3">
                  <p:embed/>
                </p:oleObj>
              </mc:Choice>
              <mc:Fallback>
                <p:oleObj name="Rovnica" r:id="rId6" imgW="3936960" imgH="457200" progId="Equation.3">
                  <p:embed/>
                  <p:pic>
                    <p:nvPicPr>
                      <p:cNvPr id="7710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05" y="4264036"/>
                        <a:ext cx="7135812" cy="808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81" name="Object 9"/>
          <p:cNvGraphicFramePr>
            <a:graphicFrameLocks noChangeAspect="1"/>
          </p:cNvGraphicFramePr>
          <p:nvPr/>
        </p:nvGraphicFramePr>
        <p:xfrm>
          <a:off x="1127127" y="5357831"/>
          <a:ext cx="365918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2019240" imgH="444240" progId="Equation.3">
                  <p:embed/>
                </p:oleObj>
              </mc:Choice>
              <mc:Fallback>
                <p:oleObj name="Rovnica" r:id="rId8" imgW="2019240" imgH="444240" progId="Equation.3">
                  <p:embed/>
                  <p:pic>
                    <p:nvPicPr>
                      <p:cNvPr id="77108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7" y="5357831"/>
                        <a:ext cx="3659187" cy="785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7B0ABEEC-3EF4-2DE4-ED22-229478861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61D028A3-310C-3C68-32BD-5C307CB650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639340" y="5429264"/>
            <a:ext cx="4361420" cy="102447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634575" y="1615523"/>
            <a:ext cx="6000792" cy="102447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0" name="Zaoblený obdĺžnik 19"/>
          <p:cNvSpPr/>
          <p:nvPr/>
        </p:nvSpPr>
        <p:spPr>
          <a:xfrm>
            <a:off x="214282" y="857232"/>
            <a:ext cx="7429552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85720" y="857232"/>
            <a:ext cx="7286676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regresná funkcia interpolujúca nameraný proces </a:t>
            </a:r>
            <a:r>
              <a:rPr lang="sk-SK" sz="2000" b="1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s nulovou chybou: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23" name="Object 7"/>
          <p:cNvGraphicFramePr>
            <a:graphicFrameLocks noChangeAspect="1"/>
          </p:cNvGraphicFramePr>
          <p:nvPr/>
        </p:nvGraphicFramePr>
        <p:xfrm>
          <a:off x="1744663" y="1703388"/>
          <a:ext cx="5800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3200400" imgH="457200" progId="Equation.3">
                  <p:embed/>
                </p:oleObj>
              </mc:Choice>
              <mc:Fallback>
                <p:oleObj name="Rovnica" r:id="rId2" imgW="3200400" imgH="457200" progId="Equation.3">
                  <p:embed/>
                  <p:pic>
                    <p:nvPicPr>
                      <p:cNvPr id="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663" y="1703388"/>
                        <a:ext cx="5800725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"/>
          <p:cNvGraphicFramePr>
            <a:graphicFrameLocks noChangeAspect="1"/>
          </p:cNvGraphicFramePr>
          <p:nvPr/>
        </p:nvGraphicFramePr>
        <p:xfrm>
          <a:off x="654050" y="3143250"/>
          <a:ext cx="736600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4063680" imgH="507960" progId="Equation.3">
                  <p:embed/>
                </p:oleObj>
              </mc:Choice>
              <mc:Fallback>
                <p:oleObj name="Rovnica" r:id="rId4" imgW="4063680" imgH="507960" progId="Equation.3">
                  <p:embed/>
                  <p:pic>
                    <p:nvPicPr>
                      <p:cNvPr id="2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3143250"/>
                        <a:ext cx="7366000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80" name="Object 8"/>
          <p:cNvGraphicFramePr>
            <a:graphicFrameLocks noChangeAspect="1"/>
          </p:cNvGraphicFramePr>
          <p:nvPr/>
        </p:nvGraphicFramePr>
        <p:xfrm>
          <a:off x="1127105" y="4264036"/>
          <a:ext cx="7135812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3936960" imgH="457200" progId="Equation.3">
                  <p:embed/>
                </p:oleObj>
              </mc:Choice>
              <mc:Fallback>
                <p:oleObj name="Rovnica" r:id="rId6" imgW="3936960" imgH="457200" progId="Equation.3">
                  <p:embed/>
                  <p:pic>
                    <p:nvPicPr>
                      <p:cNvPr id="7710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05" y="4264036"/>
                        <a:ext cx="7135812" cy="808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81" name="Object 9"/>
          <p:cNvGraphicFramePr>
            <a:graphicFrameLocks noChangeAspect="1"/>
          </p:cNvGraphicFramePr>
          <p:nvPr/>
        </p:nvGraphicFramePr>
        <p:xfrm>
          <a:off x="1719245" y="5500708"/>
          <a:ext cx="41656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2298600" imgH="444240" progId="Equation.3">
                  <p:embed/>
                </p:oleObj>
              </mc:Choice>
              <mc:Fallback>
                <p:oleObj name="Rovnica" r:id="rId8" imgW="2298600" imgH="444240" progId="Equation.3">
                  <p:embed/>
                  <p:pic>
                    <p:nvPicPr>
                      <p:cNvPr id="77108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245" y="5500708"/>
                        <a:ext cx="4165600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3">
            <a:extLst>
              <a:ext uri="{FF2B5EF4-FFF2-40B4-BE49-F238E27FC236}">
                <a16:creationId xmlns:a16="http://schemas.microsoft.com/office/drawing/2014/main" id="{B03B3E86-3F85-AB2F-55D3-2416901E0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3214B624-24EC-0845-3EE3-060744460A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" name="Zaoblený obdĺžnik 15">
            <a:extLst>
              <a:ext uri="{FF2B5EF4-FFF2-40B4-BE49-F238E27FC236}">
                <a16:creationId xmlns:a16="http://schemas.microsoft.com/office/drawing/2014/main" id="{FD3097CF-893B-1EB0-056B-A878440E1595}"/>
              </a:ext>
            </a:extLst>
          </p:cNvPr>
          <p:cNvSpPr/>
          <p:nvPr/>
        </p:nvSpPr>
        <p:spPr>
          <a:xfrm>
            <a:off x="6224349" y="6190707"/>
            <a:ext cx="2668132" cy="33433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err="1">
                <a:solidFill>
                  <a:schemeClr val="tx1"/>
                </a:solidFill>
              </a:rPr>
              <a:t>Sinusoida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na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kruhu</a:t>
            </a:r>
            <a:r>
              <a:rPr lang="en-US" sz="1000" dirty="0">
                <a:solidFill>
                  <a:schemeClr val="tx1"/>
                </a:solidFill>
              </a:rPr>
              <a:t> a </a:t>
            </a:r>
            <a:r>
              <a:rPr lang="en-US" sz="1000" dirty="0" err="1">
                <a:solidFill>
                  <a:schemeClr val="tx1"/>
                </a:solidFill>
              </a:rPr>
              <a:t>pocet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merani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procesu</a:t>
            </a:r>
            <a:endParaRPr lang="sk-SK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pic>
        <p:nvPicPr>
          <p:cNvPr id="22" name="Obrázok 21" descr="bron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66" y="1000108"/>
            <a:ext cx="6953297" cy="5214973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Aproximácia nameraných dát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" name="AutoShape 44"/>
          <p:cNvSpPr>
            <a:spLocks noChangeArrowheads="1"/>
          </p:cNvSpPr>
          <p:nvPr/>
        </p:nvSpPr>
        <p:spPr bwMode="auto">
          <a:xfrm>
            <a:off x="4420656" y="1537744"/>
            <a:ext cx="3080301" cy="1143008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3426" name="Object 2"/>
              <p:cNvSpPr txBox="1"/>
              <p:nvPr/>
            </p:nvSpPr>
            <p:spPr bwMode="auto">
              <a:xfrm>
                <a:off x="4572000" y="2255321"/>
                <a:ext cx="2622550" cy="382587"/>
              </a:xfrm>
              <a:prstGeom prst="rect">
                <a:avLst/>
              </a:prstGeom>
              <a:noFill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sk-SK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k-SK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0,2,4,1,0,−2,−3,−2</m:t>
                          </m:r>
                        </m:e>
                      </m:d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43426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2255321"/>
                <a:ext cx="2622550" cy="382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43427" name="Object 3"/>
          <p:cNvGraphicFramePr>
            <a:graphicFrameLocks noChangeAspect="1"/>
          </p:cNvGraphicFramePr>
          <p:nvPr/>
        </p:nvGraphicFramePr>
        <p:xfrm>
          <a:off x="4643438" y="1643050"/>
          <a:ext cx="21193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1168200" imgH="215640" progId="Equation.3">
                  <p:embed/>
                </p:oleObj>
              </mc:Choice>
              <mc:Fallback>
                <p:oleObj name="Rovnica" r:id="rId4" imgW="1168200" imgH="215640" progId="Equation.3">
                  <p:embed/>
                  <p:pic>
                    <p:nvPicPr>
                      <p:cNvPr id="7434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643050"/>
                        <a:ext cx="211931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789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pic>
        <p:nvPicPr>
          <p:cNvPr id="22" name="Obrázok 21" descr="bron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66" y="1000108"/>
            <a:ext cx="6953297" cy="5214972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Aproximácia nameraných dát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7" name="AutoShape 44"/>
          <p:cNvSpPr>
            <a:spLocks noChangeArrowheads="1"/>
          </p:cNvSpPr>
          <p:nvPr/>
        </p:nvSpPr>
        <p:spPr bwMode="auto">
          <a:xfrm>
            <a:off x="4929190" y="857232"/>
            <a:ext cx="1500198" cy="2643206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 dirty="0"/>
          </a:p>
        </p:txBody>
      </p:sp>
      <p:sp>
        <p:nvSpPr>
          <p:cNvPr id="8" name="Obdĺžnik 7"/>
          <p:cNvSpPr/>
          <p:nvPr/>
        </p:nvSpPr>
        <p:spPr>
          <a:xfrm>
            <a:off x="5072066" y="1000108"/>
            <a:ext cx="13573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0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1.4963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0.1768 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0.2711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0.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1250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0.2711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endParaRPr lang="nn-NO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0.1768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1.4963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sk-SK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91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pic>
        <p:nvPicPr>
          <p:cNvPr id="22" name="Obrázok 21" descr="bron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66" y="1000108"/>
            <a:ext cx="6953297" cy="5214973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Aproximácia nameraných dát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501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pic>
        <p:nvPicPr>
          <p:cNvPr id="22" name="Obrázok 21" descr="bron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66" y="1000108"/>
            <a:ext cx="6953297" cy="5214972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Aproximácia nameraných dát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205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pic>
        <p:nvPicPr>
          <p:cNvPr id="22" name="Obrázok 21" descr="bron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66" y="1000108"/>
            <a:ext cx="6953297" cy="5214972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Aproximácia nameraných dát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057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pic>
        <p:nvPicPr>
          <p:cNvPr id="22" name="Obrázok 21" descr="bron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66" y="1000108"/>
            <a:ext cx="6953297" cy="5214972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Aproximácia nameraných dát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858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pic>
        <p:nvPicPr>
          <p:cNvPr id="22" name="Obrázok 21" descr="bron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66" y="1000108"/>
            <a:ext cx="6953297" cy="5214972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Aproximácia nameraných dát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517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B02B4269-B8E3-DD45-4A37-50A70DBCDA9C}"/>
              </a:ext>
            </a:extLst>
          </p:cNvPr>
          <p:cNvSpPr txBox="1"/>
          <p:nvPr/>
        </p:nvSpPr>
        <p:spPr>
          <a:xfrm>
            <a:off x="575816" y="1340768"/>
            <a:ext cx="83606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odovzdanie zadania: </a:t>
            </a:r>
            <a:r>
              <a:rPr lang="sk-SK" b="1" i="0" dirty="0">
                <a:solidFill>
                  <a:srgbClr val="868E96"/>
                </a:solidFill>
                <a:effectLst/>
                <a:latin typeface="-apple-system"/>
              </a:rPr>
              <a:t>streda 22.11 do </a:t>
            </a:r>
            <a:r>
              <a:rPr lang="en-US" b="1" dirty="0">
                <a:solidFill>
                  <a:srgbClr val="868E96"/>
                </a:solidFill>
                <a:latin typeface="-apple-system"/>
              </a:rPr>
              <a:t>23.55</a:t>
            </a:r>
            <a:b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</a:br>
            <a:endParaRPr lang="sk-SK" b="0" i="0" dirty="0">
              <a:solidFill>
                <a:srgbClr val="868E9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iba formát </a:t>
            </a:r>
            <a:r>
              <a:rPr lang="sk-SK" b="0" i="0" dirty="0" err="1">
                <a:solidFill>
                  <a:srgbClr val="868E96"/>
                </a:solidFill>
                <a:effectLst/>
                <a:latin typeface="-apple-system"/>
              </a:rPr>
              <a:t>pptx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, iba jeden súbor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dirty="0">
                <a:solidFill>
                  <a:srgbClr val="868E96"/>
                </a:solidFill>
                <a:latin typeface="-apple-system"/>
              </a:rPr>
              <a:t>  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podľa počtu </a:t>
            </a:r>
            <a:r>
              <a:rPr lang="sk-SK" b="0" i="0" dirty="0" err="1">
                <a:solidFill>
                  <a:srgbClr val="868E96"/>
                </a:solidFill>
                <a:effectLst/>
                <a:latin typeface="-apple-system"/>
              </a:rPr>
              <a:t>pismen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v mene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 (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-apple-system"/>
              </a:rPr>
              <a:t>meno</a:t>
            </a:r>
            <a:r>
              <a:rPr lang="en-US" b="1" i="0" dirty="0">
                <a:solidFill>
                  <a:srgbClr val="FF0000"/>
                </a:solidFill>
                <a:effectLst/>
                <a:latin typeface="-apple-system"/>
              </a:rPr>
              <a:t> a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-apple-system"/>
              </a:rPr>
              <a:t>priezvisko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)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vybrať zo svojich dát odpovedajúci 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  </a:t>
            </a:r>
          </a:p>
          <a:p>
            <a:pPr algn="l"/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    </a:t>
            </a:r>
            <a:r>
              <a:rPr lang="sk-SK" b="0" i="0" dirty="0" err="1">
                <a:solidFill>
                  <a:srgbClr val="868E96"/>
                </a:solidFill>
                <a:effectLst/>
                <a:latin typeface="-apple-system"/>
              </a:rPr>
              <a:t>vector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 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napríklad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: Xiao Yu </a:t>
            </a:r>
            <a:r>
              <a:rPr lang="en-US" b="0" i="0" dirty="0" err="1">
                <a:solidFill>
                  <a:srgbClr val="868E96"/>
                </a:solidFill>
                <a:effectLst/>
                <a:latin typeface="-apple-system"/>
              </a:rPr>
              <a:t>Te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 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je  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 8 </a:t>
            </a:r>
            <a:r>
              <a:rPr lang="en-US" b="0" i="0" dirty="0" err="1">
                <a:solidFill>
                  <a:srgbClr val="868E96"/>
                </a:solidFill>
                <a:effectLst/>
                <a:latin typeface="-apple-system"/>
              </a:rPr>
              <a:t>hodn</a:t>
            </a:r>
            <a:r>
              <a:rPr lang="sk-SK" dirty="0" err="1">
                <a:solidFill>
                  <a:srgbClr val="868E96"/>
                </a:solidFill>
                <a:latin typeface="-apple-system"/>
              </a:rPr>
              <a:t>ôt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 , jasne zdokumentovať</a:t>
            </a:r>
            <a:endParaRPr lang="sk-SK" b="0" i="0" dirty="0">
              <a:solidFill>
                <a:srgbClr val="868E9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</a:t>
            </a:r>
            <a:r>
              <a:rPr lang="sk-SK" b="1" i="0" dirty="0">
                <a:solidFill>
                  <a:srgbClr val="FF0000"/>
                </a:solidFill>
                <a:effectLst/>
                <a:latin typeface="-apple-system"/>
              </a:rPr>
              <a:t>dáta vycentrovať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, nájsť súradnice v </a:t>
            </a:r>
            <a:r>
              <a:rPr lang="sk-SK" b="0" i="0" dirty="0" err="1">
                <a:solidFill>
                  <a:srgbClr val="868E96"/>
                </a:solidFill>
                <a:effectLst/>
                <a:latin typeface="-apple-system"/>
              </a:rPr>
              <a:t>Hramonickej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báze a uviesť hodnoty spektra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dirty="0">
                <a:solidFill>
                  <a:srgbClr val="868E96"/>
                </a:solidFill>
                <a:latin typeface="-apple-system"/>
              </a:rPr>
              <a:t>  vypočítať amplitúdové spektrum, uviesť v tabuľke a v grafe </a:t>
            </a:r>
            <a:r>
              <a:rPr lang="en-US" dirty="0">
                <a:solidFill>
                  <a:srgbClr val="868E96"/>
                </a:solidFill>
                <a:latin typeface="-apple-system"/>
              </a:rPr>
              <a:t>(1 slide)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postupne preložiť ce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z dáta všetky harmonické funkcie od prvej najvýznamnejšej až po </a:t>
            </a:r>
          </a:p>
          <a:p>
            <a:pPr algn="l"/>
            <a:r>
              <a:rPr lang="sk-SK" dirty="0">
                <a:solidFill>
                  <a:srgbClr val="868E96"/>
                </a:solidFill>
                <a:latin typeface="-apple-system"/>
              </a:rPr>
              <a:t>    interpoláciu s nulovou chybou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uviesť zdrojový kód</a:t>
            </a:r>
            <a:endParaRPr lang="en-US" b="0" i="0" dirty="0">
              <a:solidFill>
                <a:srgbClr val="868E96"/>
              </a:solidFill>
              <a:effectLst/>
              <a:latin typeface="-apple-system"/>
            </a:endParaRPr>
          </a:p>
          <a:p>
            <a:pPr algn="l"/>
            <a:endParaRPr lang="en-US" b="0" i="0" dirty="0">
              <a:solidFill>
                <a:srgbClr val="868E9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868E96"/>
              </a:solidFill>
              <a:effectLst/>
              <a:latin typeface="-apple-system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17539206-6A15-474E-5ACB-D5B1B7C2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4. </a:t>
            </a:r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Zadanie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Harmonick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á báza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68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418C10DC-E698-766B-95C9-37A742BE0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Spektrá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Fourierovej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transformácie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12D706E1-F97B-3520-D0B0-EC9383B8A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16" name="Zaoblený obdĺžnik 12">
            <a:extLst>
              <a:ext uri="{FF2B5EF4-FFF2-40B4-BE49-F238E27FC236}">
                <a16:creationId xmlns:a16="http://schemas.microsoft.com/office/drawing/2014/main" id="{E99B82B5-FC21-28AE-D9D3-F5EE1F8EF810}"/>
              </a:ext>
            </a:extLst>
          </p:cNvPr>
          <p:cNvSpPr/>
          <p:nvPr/>
        </p:nvSpPr>
        <p:spPr>
          <a:xfrm>
            <a:off x="402820" y="1873873"/>
            <a:ext cx="2286016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ED11A190-CD0D-0AF2-B74E-9964C1B8A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58" y="1873873"/>
            <a:ext cx="221457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Spektrum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procesu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9" name="Object 3">
            <a:extLst>
              <a:ext uri="{FF2B5EF4-FFF2-40B4-BE49-F238E27FC236}">
                <a16:creationId xmlns:a16="http://schemas.microsoft.com/office/drawing/2014/main" id="{03342A6C-7584-B417-81E1-C44A20749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977290"/>
              </p:ext>
            </p:extLst>
          </p:nvPr>
        </p:nvGraphicFramePr>
        <p:xfrm>
          <a:off x="3172529" y="1946910"/>
          <a:ext cx="207168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1143000" imgH="228600" progId="Equation.3">
                  <p:embed/>
                </p:oleObj>
              </mc:Choice>
              <mc:Fallback>
                <p:oleObj name="Rovnica" r:id="rId2" imgW="1143000" imgH="228600" progId="Equation.3">
                  <p:embed/>
                  <p:pic>
                    <p:nvPicPr>
                      <p:cNvPr id="19" name="Object 3">
                        <a:extLst>
                          <a:ext uri="{FF2B5EF4-FFF2-40B4-BE49-F238E27FC236}">
                            <a16:creationId xmlns:a16="http://schemas.microsoft.com/office/drawing/2014/main" id="{03342A6C-7584-B417-81E1-C44A207496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2529" y="1946910"/>
                        <a:ext cx="2071687" cy="404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93BC0730-5A98-E1D8-AB68-AB3A603CEE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571152"/>
              </p:ext>
            </p:extLst>
          </p:nvPr>
        </p:nvGraphicFramePr>
        <p:xfrm>
          <a:off x="5500729" y="1891345"/>
          <a:ext cx="133508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736560" imgH="291960" progId="Equation.3">
                  <p:embed/>
                </p:oleObj>
              </mc:Choice>
              <mc:Fallback>
                <p:oleObj name="Rovnica" r:id="rId4" imgW="736560" imgH="291960" progId="Equation.3">
                  <p:embed/>
                  <p:pic>
                    <p:nvPicPr>
                      <p:cNvPr id="20" name="Object 4">
                        <a:extLst>
                          <a:ext uri="{FF2B5EF4-FFF2-40B4-BE49-F238E27FC236}">
                            <a16:creationId xmlns:a16="http://schemas.microsoft.com/office/drawing/2014/main" id="{93BC0730-5A98-E1D8-AB68-AB3A603CEE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729" y="1891345"/>
                        <a:ext cx="1335088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327508E3-03AC-A52B-0FEF-3CEC22EFD6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3977" y="1052736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333440" imgH="228600" progId="Equation.3">
                  <p:embed/>
                </p:oleObj>
              </mc:Choice>
              <mc:Fallback>
                <p:oleObj name="Rovnica" r:id="rId6" imgW="1333440" imgH="228600" progId="Equation.3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327508E3-03AC-A52B-0FEF-3CEC22EFD6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977" y="1052736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3">
            <a:extLst>
              <a:ext uri="{FF2B5EF4-FFF2-40B4-BE49-F238E27FC236}">
                <a16:creationId xmlns:a16="http://schemas.microsoft.com/office/drawing/2014/main" id="{FA3EA440-91B1-AB58-BB24-BE1616A962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786" y="1054845"/>
          <a:ext cx="221138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1218960" imgH="228600" progId="Equation.3">
                  <p:embed/>
                </p:oleObj>
              </mc:Choice>
              <mc:Fallback>
                <p:oleObj name="Rovnica" r:id="rId8" imgW="1218960" imgH="228600" progId="Equation.3">
                  <p:embed/>
                  <p:pic>
                    <p:nvPicPr>
                      <p:cNvPr id="32" name="Object 13">
                        <a:extLst>
                          <a:ext uri="{FF2B5EF4-FFF2-40B4-BE49-F238E27FC236}">
                            <a16:creationId xmlns:a16="http://schemas.microsoft.com/office/drawing/2014/main" id="{FA3EA440-91B1-AB58-BB24-BE1616A962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1054845"/>
                        <a:ext cx="2211388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Zaoblený obdĺžnik 17">
            <a:extLst>
              <a:ext uri="{FF2B5EF4-FFF2-40B4-BE49-F238E27FC236}">
                <a16:creationId xmlns:a16="http://schemas.microsoft.com/office/drawing/2014/main" id="{4A255520-82D6-BC75-F002-0BF4216D0231}"/>
              </a:ext>
            </a:extLst>
          </p:cNvPr>
          <p:cNvSpPr/>
          <p:nvPr/>
        </p:nvSpPr>
        <p:spPr>
          <a:xfrm>
            <a:off x="444048" y="3820939"/>
            <a:ext cx="2214578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108CB43B-6445-6374-A9A5-C3EC9FFAA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06" y="3820939"/>
            <a:ext cx="2000264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Fázové spektrum: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21" name="Object 7">
            <a:extLst>
              <a:ext uri="{FF2B5EF4-FFF2-40B4-BE49-F238E27FC236}">
                <a16:creationId xmlns:a16="http://schemas.microsoft.com/office/drawing/2014/main" id="{F7465C1A-FA44-8F4E-96FA-4C43283A3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792600"/>
              </p:ext>
            </p:extLst>
          </p:nvPr>
        </p:nvGraphicFramePr>
        <p:xfrm>
          <a:off x="3267514" y="4002652"/>
          <a:ext cx="2278062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0" imgW="1257120" imgH="228600" progId="Equation.3">
                  <p:embed/>
                </p:oleObj>
              </mc:Choice>
              <mc:Fallback>
                <p:oleObj name="Rovnica" r:id="rId10" imgW="1257120" imgH="228600" progId="Equation.3">
                  <p:embed/>
                  <p:pic>
                    <p:nvPicPr>
                      <p:cNvPr id="21" name="Object 7">
                        <a:extLst>
                          <a:ext uri="{FF2B5EF4-FFF2-40B4-BE49-F238E27FC236}">
                            <a16:creationId xmlns:a16="http://schemas.microsoft.com/office/drawing/2014/main" id="{F7465C1A-FA44-8F4E-96FA-4C43283A39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514" y="4002652"/>
                        <a:ext cx="2278062" cy="404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aoblený obdĺžnik 14">
            <a:extLst>
              <a:ext uri="{FF2B5EF4-FFF2-40B4-BE49-F238E27FC236}">
                <a16:creationId xmlns:a16="http://schemas.microsoft.com/office/drawing/2014/main" id="{5CFE4967-363D-468B-A0DC-4E199159378E}"/>
              </a:ext>
            </a:extLst>
          </p:cNvPr>
          <p:cNvSpPr/>
          <p:nvPr/>
        </p:nvSpPr>
        <p:spPr>
          <a:xfrm>
            <a:off x="402820" y="2852915"/>
            <a:ext cx="2714644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DB49698-B859-D83F-1DDC-AC167872C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258" y="2852915"/>
            <a:ext cx="2643206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Amplit</a:t>
            </a:r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údové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spektrum: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89B5CA65-236D-4C51-1E4F-991AF1AFFC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533078"/>
              </p:ext>
            </p:extLst>
          </p:nvPr>
        </p:nvGraphicFramePr>
        <p:xfrm>
          <a:off x="3499566" y="2903719"/>
          <a:ext cx="24177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2" imgW="1333440" imgH="253800" progId="Equation.3">
                  <p:embed/>
                </p:oleObj>
              </mc:Choice>
              <mc:Fallback>
                <p:oleObj name="Rovnica" r:id="rId12" imgW="1333440" imgH="253800" progId="Equation.3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DAA8DCB8-7214-9D99-3000-D4AF37C513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9566" y="2903719"/>
                        <a:ext cx="2417762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>
            <a:extLst>
              <a:ext uri="{FF2B5EF4-FFF2-40B4-BE49-F238E27FC236}">
                <a16:creationId xmlns:a16="http://schemas.microsoft.com/office/drawing/2014/main" id="{A40BA42A-C76E-82EB-8E63-35CA2EA74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269" y="3898738"/>
            <a:ext cx="1800200" cy="7143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1">
                <a:extLst>
                  <a:ext uri="{FF2B5EF4-FFF2-40B4-BE49-F238E27FC236}">
                    <a16:creationId xmlns:a16="http://schemas.microsoft.com/office/drawing/2014/main" id="{3B20B766-2B57-F7DB-9551-AAF6CFCB6DD8}"/>
                  </a:ext>
                </a:extLst>
              </p:cNvPr>
              <p:cNvSpPr txBox="1"/>
              <p:nvPr/>
            </p:nvSpPr>
            <p:spPr bwMode="auto">
              <a:xfrm>
                <a:off x="6895285" y="4041048"/>
                <a:ext cx="1571636" cy="51797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k-SK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k-SK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sk-SK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sk-SK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k-SK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sk-SK" sz="2000" dirty="0"/>
              </a:p>
            </p:txBody>
          </p:sp>
        </mc:Choice>
        <mc:Fallback xmlns="">
          <p:sp>
            <p:nvSpPr>
              <p:cNvPr id="10" name="Object 11">
                <a:extLst>
                  <a:ext uri="{FF2B5EF4-FFF2-40B4-BE49-F238E27FC236}">
                    <a16:creationId xmlns:a16="http://schemas.microsoft.com/office/drawing/2014/main" id="{3B20B766-2B57-F7DB-9551-AAF6CFCB6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5285" y="4041048"/>
                <a:ext cx="1571636" cy="5179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5">
            <a:extLst>
              <a:ext uri="{FF2B5EF4-FFF2-40B4-BE49-F238E27FC236}">
                <a16:creationId xmlns:a16="http://schemas.microsoft.com/office/drawing/2014/main" id="{38C0F4C7-7760-2E0C-80A3-1567E629C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9833" y="1842412"/>
            <a:ext cx="1571636" cy="7143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0E42FF3-81A3-6AAF-0577-565B26F308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94147" y="1985288"/>
          <a:ext cx="11874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5" imgW="571320" imgH="228600" progId="Equation.3">
                  <p:embed/>
                </p:oleObj>
              </mc:Choice>
              <mc:Fallback>
                <p:oleObj name="Rovnica" r:id="rId15" imgW="571320" imgH="228600" progId="Equation.3">
                  <p:embed/>
                  <p:pic>
                    <p:nvPicPr>
                      <p:cNvPr id="34" name="Object 11">
                        <a:extLst>
                          <a:ext uri="{FF2B5EF4-FFF2-40B4-BE49-F238E27FC236}">
                            <a16:creationId xmlns:a16="http://schemas.microsoft.com/office/drawing/2014/main" id="{C2DAD2AB-1F5A-19BD-B855-3C200B3AA9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4147" y="1985288"/>
                        <a:ext cx="118745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CEB4FFE6-7953-8E33-C64D-08F00554D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833" y="2837505"/>
            <a:ext cx="1800200" cy="7143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465DEC07-5B32-8CBA-EFDC-14E0C989D623}"/>
                  </a:ext>
                </a:extLst>
              </p:cNvPr>
              <p:cNvSpPr txBox="1"/>
              <p:nvPr/>
            </p:nvSpPr>
            <p:spPr bwMode="auto">
              <a:xfrm>
                <a:off x="6862820" y="2980501"/>
                <a:ext cx="1669620" cy="446087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sk-SK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sk-SK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sk-SK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̄"/>
                                  <m:ctrlP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sk-SK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sk-SK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sk-SK" sz="2000" dirty="0"/>
              </a:p>
            </p:txBody>
          </p:sp>
        </mc:Choice>
        <mc:Fallback xmlns="">
          <p:sp>
            <p:nvSpPr>
              <p:cNvPr id="14" name="Object 11">
                <a:extLst>
                  <a:ext uri="{FF2B5EF4-FFF2-40B4-BE49-F238E27FC236}">
                    <a16:creationId xmlns:a16="http://schemas.microsoft.com/office/drawing/2014/main" id="{465DEC07-5B32-8CBA-EFDC-14E0C989D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2820" y="2980501"/>
                <a:ext cx="1669620" cy="4460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26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" grpId="0" animBg="1"/>
      <p:bldP spid="3" grpId="0"/>
      <p:bldP spid="9" grpId="0" animBg="1"/>
      <p:bldP spid="10" grpId="0"/>
      <p:bldP spid="11" grpId="0" animBg="1"/>
      <p:bldP spid="13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B02B4269-B8E3-DD45-4A37-50A70DBCDA9C}"/>
              </a:ext>
            </a:extLst>
          </p:cNvPr>
          <p:cNvSpPr txBox="1"/>
          <p:nvPr/>
        </p:nvSpPr>
        <p:spPr>
          <a:xfrm>
            <a:off x="575816" y="1340768"/>
            <a:ext cx="83606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k-SK" b="1" i="0" dirty="0">
                <a:solidFill>
                  <a:srgbClr val="FF0000"/>
                </a:solidFill>
                <a:effectLst/>
                <a:latin typeface="-apple-system"/>
              </a:rPr>
              <a:t>odovzdanie zadania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: </a:t>
            </a:r>
            <a:r>
              <a:rPr lang="en-US" b="1" i="0" dirty="0" err="1">
                <a:solidFill>
                  <a:srgbClr val="868E96"/>
                </a:solidFill>
                <a:effectLst/>
                <a:latin typeface="-apple-system"/>
              </a:rPr>
              <a:t>pondelok</a:t>
            </a:r>
            <a:r>
              <a:rPr lang="sk-SK" b="1" i="0" dirty="0">
                <a:solidFill>
                  <a:srgbClr val="868E96"/>
                </a:solidFill>
                <a:effectLst/>
                <a:latin typeface="-apple-system"/>
              </a:rPr>
              <a:t> 2</a:t>
            </a:r>
            <a:r>
              <a:rPr lang="en-US" b="1" i="0" dirty="0">
                <a:solidFill>
                  <a:srgbClr val="868E96"/>
                </a:solidFill>
                <a:effectLst/>
                <a:latin typeface="-apple-system"/>
              </a:rPr>
              <a:t>5</a:t>
            </a:r>
            <a:r>
              <a:rPr lang="sk-SK" b="1" i="0" dirty="0">
                <a:solidFill>
                  <a:srgbClr val="868E96"/>
                </a:solidFill>
                <a:effectLst/>
                <a:latin typeface="-apple-system"/>
              </a:rPr>
              <a:t>.11 do </a:t>
            </a:r>
            <a:r>
              <a:rPr lang="en-US" b="1" dirty="0">
                <a:solidFill>
                  <a:srgbClr val="868E96"/>
                </a:solidFill>
                <a:latin typeface="-apple-system"/>
              </a:rPr>
              <a:t>23.55</a:t>
            </a:r>
            <a:b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</a:br>
            <a:endParaRPr lang="sk-SK" b="0" i="0" dirty="0">
              <a:solidFill>
                <a:srgbClr val="868E9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iba formát </a:t>
            </a:r>
            <a:r>
              <a:rPr lang="sk-SK" b="0" i="0" dirty="0" err="1">
                <a:solidFill>
                  <a:srgbClr val="868E96"/>
                </a:solidFill>
                <a:effectLst/>
                <a:latin typeface="-apple-system"/>
              </a:rPr>
              <a:t>pptx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, iba jeden súbor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dirty="0">
                <a:solidFill>
                  <a:srgbClr val="868E96"/>
                </a:solidFill>
                <a:latin typeface="-apple-system"/>
              </a:rPr>
              <a:t>  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slide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: </a:t>
            </a:r>
            <a:r>
              <a:rPr lang="en-US" b="0" i="0" dirty="0" err="1">
                <a:solidFill>
                  <a:srgbClr val="868E96"/>
                </a:solidFill>
                <a:effectLst/>
                <a:latin typeface="-apple-system"/>
              </a:rPr>
              <a:t>uvies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ť </a:t>
            </a:r>
            <a:r>
              <a:rPr lang="sk-SK" b="0" i="0" dirty="0" err="1">
                <a:solidFill>
                  <a:srgbClr val="868E96"/>
                </a:solidFill>
                <a:effectLst/>
                <a:latin typeface="-apple-system"/>
              </a:rPr>
              <a:t>dátat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, popis, zdroj, graf</a:t>
            </a:r>
            <a:endParaRPr lang="en-US" b="0" i="0" dirty="0">
              <a:solidFill>
                <a:srgbClr val="868E9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68E96"/>
                </a:solidFill>
                <a:latin typeface="-apple-system"/>
              </a:rPr>
              <a:t>  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odstrániť z dát posledných </a:t>
            </a:r>
            <a:r>
              <a:rPr lang="en-US" dirty="0">
                <a:solidFill>
                  <a:srgbClr val="868E96"/>
                </a:solidFill>
                <a:latin typeface="-apple-system"/>
              </a:rPr>
              <a:t>5%-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10</a:t>
            </a:r>
            <a:r>
              <a:rPr lang="en-US" dirty="0">
                <a:solidFill>
                  <a:srgbClr val="868E96"/>
                </a:solidFill>
                <a:latin typeface="-apple-system"/>
              </a:rPr>
              <a:t>%</a:t>
            </a:r>
            <a:endParaRPr lang="sk-SK" b="0" i="0" dirty="0">
              <a:solidFill>
                <a:srgbClr val="868E9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slide: </a:t>
            </a:r>
            <a:r>
              <a:rPr lang="en-US" b="0" i="0" dirty="0" err="1">
                <a:solidFill>
                  <a:srgbClr val="868E96"/>
                </a:solidFill>
                <a:effectLst/>
                <a:latin typeface="-apple-system"/>
              </a:rPr>
              <a:t>na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 90%-95% d</a:t>
            </a:r>
            <a:r>
              <a:rPr lang="sk-SK" b="0" i="0" dirty="0" err="1">
                <a:solidFill>
                  <a:srgbClr val="868E96"/>
                </a:solidFill>
                <a:effectLst/>
                <a:latin typeface="-apple-system"/>
              </a:rPr>
              <a:t>át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nájsť </a:t>
            </a:r>
            <a:r>
              <a:rPr lang="sk-SK" b="0" i="0" dirty="0" err="1">
                <a:solidFill>
                  <a:srgbClr val="868E96"/>
                </a:solidFill>
                <a:effectLst/>
                <a:latin typeface="-apple-system"/>
              </a:rPr>
              <a:t>vhodnu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regresnú funkciu 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(</a:t>
            </a:r>
            <a:r>
              <a:rPr lang="en-US" b="0" i="0" dirty="0" err="1">
                <a:solidFill>
                  <a:srgbClr val="868E96"/>
                </a:solidFill>
                <a:effectLst/>
                <a:latin typeface="-apple-system"/>
              </a:rPr>
              <a:t>polyno</a:t>
            </a:r>
            <a:r>
              <a:rPr lang="en-US" dirty="0" err="1">
                <a:solidFill>
                  <a:srgbClr val="868E96"/>
                </a:solidFill>
                <a:latin typeface="-apple-system"/>
              </a:rPr>
              <a:t>mick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ú </a:t>
            </a:r>
            <a:r>
              <a:rPr lang="en-US" dirty="0">
                <a:solidFill>
                  <a:srgbClr val="868E96"/>
                </a:solidFill>
                <a:latin typeface="-apple-system"/>
              </a:rPr>
              <a:t>?</a:t>
            </a:r>
            <a:r>
              <a:rPr lang="en-US" b="0" i="0" dirty="0">
                <a:solidFill>
                  <a:srgbClr val="868E96"/>
                </a:solidFill>
                <a:effectLst/>
                <a:latin typeface="-apple-system"/>
              </a:rPr>
              <a:t>), </a:t>
            </a:r>
            <a:r>
              <a:rPr lang="en-US" b="0" i="0" dirty="0" err="1">
                <a:solidFill>
                  <a:srgbClr val="868E96"/>
                </a:solidFill>
                <a:effectLst/>
                <a:latin typeface="-apple-system"/>
              </a:rPr>
              <a:t>zd</a:t>
            </a:r>
            <a:r>
              <a:rPr lang="sk-SK" dirty="0" err="1">
                <a:solidFill>
                  <a:srgbClr val="868E96"/>
                </a:solidFill>
                <a:latin typeface="-apple-system"/>
              </a:rPr>
              <a:t>ôvodniť</a:t>
            </a:r>
            <a:endParaRPr lang="sk-SK" b="0" i="0" dirty="0">
              <a:solidFill>
                <a:srgbClr val="868E9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slide</a:t>
            </a:r>
            <a:r>
              <a:rPr lang="en-US" dirty="0">
                <a:solidFill>
                  <a:srgbClr val="868E96"/>
                </a:solidFill>
                <a:latin typeface="-apple-system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-apple-system"/>
              </a:rPr>
              <a:t>odstr</a:t>
            </a:r>
            <a:r>
              <a:rPr lang="sk-SK" b="1" dirty="0" err="1">
                <a:solidFill>
                  <a:srgbClr val="FF0000"/>
                </a:solidFill>
                <a:latin typeface="-apple-system"/>
              </a:rPr>
              <a:t>ániť</a:t>
            </a:r>
            <a:r>
              <a:rPr lang="sk-SK" b="1" dirty="0">
                <a:solidFill>
                  <a:srgbClr val="FF0000"/>
                </a:solidFill>
                <a:latin typeface="-apple-system"/>
              </a:rPr>
              <a:t> z dát globálny </a:t>
            </a:r>
            <a:r>
              <a:rPr lang="sk-SK" b="1" dirty="0" err="1">
                <a:solidFill>
                  <a:srgbClr val="FF0000"/>
                </a:solidFill>
                <a:latin typeface="-apple-system"/>
              </a:rPr>
              <a:t>polynomický</a:t>
            </a:r>
            <a:r>
              <a:rPr lang="sk-SK" b="1" dirty="0">
                <a:solidFill>
                  <a:srgbClr val="FF0000"/>
                </a:solidFill>
                <a:latin typeface="-apple-system"/>
              </a:rPr>
              <a:t> trend 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a zobraziť centrované dáta</a:t>
            </a:r>
            <a:endParaRPr lang="sk-SK" b="0" i="0" dirty="0">
              <a:solidFill>
                <a:srgbClr val="868E9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dirty="0">
                <a:solidFill>
                  <a:srgbClr val="868E96"/>
                </a:solidFill>
                <a:latin typeface="-apple-system"/>
              </a:rPr>
              <a:t>  slide</a:t>
            </a:r>
            <a:r>
              <a:rPr lang="en-US" dirty="0">
                <a:solidFill>
                  <a:srgbClr val="868E96"/>
                </a:solidFill>
                <a:latin typeface="-apple-system"/>
              </a:rPr>
              <a:t>: </a:t>
            </a:r>
            <a:r>
              <a:rPr lang="en-US" dirty="0" err="1">
                <a:solidFill>
                  <a:srgbClr val="868E96"/>
                </a:solidFill>
                <a:latin typeface="-apple-system"/>
              </a:rPr>
              <a:t>zobra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z</a:t>
            </a:r>
            <a:r>
              <a:rPr lang="en-US" dirty="0" err="1">
                <a:solidFill>
                  <a:srgbClr val="868E96"/>
                </a:solidFill>
                <a:latin typeface="-apple-system"/>
              </a:rPr>
              <a:t>i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ť celé amplitúdové spektrum centrovaných dát, uviesť v tabuľke 20   </a:t>
            </a:r>
          </a:p>
          <a:p>
            <a:pPr algn="l"/>
            <a:r>
              <a:rPr lang="sk-SK" dirty="0">
                <a:solidFill>
                  <a:srgbClr val="868E96"/>
                </a:solidFill>
                <a:latin typeface="-apple-system"/>
              </a:rPr>
              <a:t>   najvýznamnejších hodnôt  amplitúdového spektra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postupne preložiť ce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z dáta vhodný počet </a:t>
            </a:r>
            <a:r>
              <a:rPr lang="en-US" dirty="0">
                <a:solidFill>
                  <a:srgbClr val="868E96"/>
                </a:solidFill>
                <a:latin typeface="-apple-system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-apple-system"/>
              </a:rPr>
              <a:t>minim</a:t>
            </a:r>
            <a:r>
              <a:rPr lang="sk-SK" b="1" dirty="0" err="1">
                <a:solidFill>
                  <a:srgbClr val="FF0000"/>
                </a:solidFill>
                <a:latin typeface="-apple-system"/>
              </a:rPr>
              <a:t>álne</a:t>
            </a:r>
            <a:r>
              <a:rPr lang="sk-SK" b="1" dirty="0">
                <a:solidFill>
                  <a:srgbClr val="FF0000"/>
                </a:solidFill>
                <a:latin typeface="-apple-system"/>
              </a:rPr>
              <a:t> 4 periódy</a:t>
            </a:r>
            <a:r>
              <a:rPr lang="en-US" dirty="0">
                <a:solidFill>
                  <a:srgbClr val="868E96"/>
                </a:solidFill>
                <a:latin typeface="-apple-system"/>
              </a:rPr>
              <a:t>) </a:t>
            </a:r>
            <a:r>
              <a:rPr lang="sk-SK" dirty="0">
                <a:solidFill>
                  <a:srgbClr val="868E96"/>
                </a:solidFill>
                <a:latin typeface="-apple-system"/>
              </a:rPr>
              <a:t>harmonických funkcií </a:t>
            </a:r>
          </a:p>
          <a:p>
            <a:pPr algn="l"/>
            <a:r>
              <a:rPr lang="sk-SK" dirty="0">
                <a:solidFill>
                  <a:srgbClr val="868E96"/>
                </a:solidFill>
                <a:latin typeface="-apple-system"/>
              </a:rPr>
              <a:t>    podľa ich významností, zobraziť do grafu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zobraziť pôvodné dáta s regresnou funkciou, ktorá vyjadruje globálny trend a určené </a:t>
            </a:r>
          </a:p>
          <a:p>
            <a:pPr algn="l"/>
            <a:r>
              <a:rPr lang="sk-SK" dirty="0">
                <a:solidFill>
                  <a:srgbClr val="868E96"/>
                </a:solidFill>
                <a:latin typeface="-apple-system"/>
              </a:rPr>
              <a:t>   </a:t>
            </a: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periodické trendy, rozumne uviesť koeficienty regresnej funkcie</a:t>
            </a:r>
            <a:endParaRPr lang="sk-SK" dirty="0">
              <a:solidFill>
                <a:srgbClr val="868E96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</a:t>
            </a:r>
            <a:r>
              <a:rPr lang="sk-SK" b="1" i="0" dirty="0">
                <a:solidFill>
                  <a:srgbClr val="FF0000"/>
                </a:solidFill>
                <a:effectLst/>
                <a:latin typeface="-apple-system"/>
              </a:rPr>
              <a:t>netreba </a:t>
            </a:r>
            <a:r>
              <a:rPr lang="sk-SK" b="1" dirty="0">
                <a:solidFill>
                  <a:srgbClr val="FF0000"/>
                </a:solidFill>
                <a:latin typeface="-apple-system"/>
              </a:rPr>
              <a:t>uvádzať chyby aproximácií</a:t>
            </a:r>
            <a:endParaRPr lang="sk-SK" b="0" i="0" dirty="0">
              <a:solidFill>
                <a:srgbClr val="868E96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868E96"/>
                </a:solidFill>
                <a:effectLst/>
                <a:latin typeface="-apple-system"/>
              </a:rPr>
              <a:t>  uviesť zdrojový kód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sk-SK" b="0" i="0" dirty="0">
              <a:solidFill>
                <a:srgbClr val="868E96"/>
              </a:solidFill>
              <a:effectLst/>
              <a:latin typeface="-apple-system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17539206-6A15-474E-5ACB-D5B1B7C2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5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. </a:t>
            </a:r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Zadanie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: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Predikcia lineárnou regresiou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51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2" y="1340768"/>
            <a:ext cx="8706858" cy="4608512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3" y="1340768"/>
            <a:ext cx="8706856" cy="4608512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67556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3" y="1340768"/>
            <a:ext cx="8706856" cy="4608512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94236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3" y="1340768"/>
            <a:ext cx="8706856" cy="4608512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81783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3" y="1340768"/>
            <a:ext cx="8706856" cy="4608512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32773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3" y="1340768"/>
            <a:ext cx="8706856" cy="4608512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88691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5" y="1340768"/>
            <a:ext cx="8706852" cy="4608509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16189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6" y="1340768"/>
            <a:ext cx="8706850" cy="4608509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10421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6" y="1340768"/>
            <a:ext cx="8706850" cy="4608508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8312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9F834-E9DA-6F3B-BB3B-FC0626BAB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B365AE86-FA62-EAFA-13A1-FD076ED84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Spektrá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Fourierovej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transformácie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339400A8-85D7-5E96-A587-C51719B94D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CEA31F03-BD48-9D54-9DBA-19004097C8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3977" y="1052736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1333440" imgH="228600" progId="Equation.3">
                  <p:embed/>
                </p:oleObj>
              </mc:Choice>
              <mc:Fallback>
                <p:oleObj name="Rovnica" r:id="rId2" imgW="1333440" imgH="228600" progId="Equation.3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327508E3-03AC-A52B-0FEF-3CEC22EFD6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977" y="1052736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3">
            <a:extLst>
              <a:ext uri="{FF2B5EF4-FFF2-40B4-BE49-F238E27FC236}">
                <a16:creationId xmlns:a16="http://schemas.microsoft.com/office/drawing/2014/main" id="{C00812F9-A566-9622-8B70-146F69E399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786" y="1054845"/>
          <a:ext cx="221138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1218960" imgH="228600" progId="Equation.3">
                  <p:embed/>
                </p:oleObj>
              </mc:Choice>
              <mc:Fallback>
                <p:oleObj name="Rovnica" r:id="rId4" imgW="1218960" imgH="228600" progId="Equation.3">
                  <p:embed/>
                  <p:pic>
                    <p:nvPicPr>
                      <p:cNvPr id="32" name="Object 13">
                        <a:extLst>
                          <a:ext uri="{FF2B5EF4-FFF2-40B4-BE49-F238E27FC236}">
                            <a16:creationId xmlns:a16="http://schemas.microsoft.com/office/drawing/2014/main" id="{FA3EA440-91B1-AB58-BB24-BE1616A962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1054845"/>
                        <a:ext cx="2211388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CBF1114A-1488-F18A-1DC9-916809817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8706" y="3924778"/>
            <a:ext cx="3429024" cy="8572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B117F6D1-406D-B0D0-E4BE-1BF398541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062562"/>
              </p:ext>
            </p:extLst>
          </p:nvPr>
        </p:nvGraphicFramePr>
        <p:xfrm>
          <a:off x="502690" y="2807171"/>
          <a:ext cx="5032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241200" imgH="279360" progId="Equation.3">
                  <p:embed/>
                </p:oleObj>
              </mc:Choice>
              <mc:Fallback>
                <p:oleObj name="Rovnica" r:id="rId6" imgW="241200" imgH="279360" progId="Equation.3">
                  <p:embed/>
                  <p:pic>
                    <p:nvPicPr>
                      <p:cNvPr id="14" name="Object 5">
                        <a:extLst>
                          <a:ext uri="{FF2B5EF4-FFF2-40B4-BE49-F238E27FC236}">
                            <a16:creationId xmlns:a16="http://schemas.microsoft.com/office/drawing/2014/main" id="{71949863-8A61-9979-C5F8-DF51917108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90" y="2807171"/>
                        <a:ext cx="503237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Zaoblený obdĺžnik 23">
            <a:extLst>
              <a:ext uri="{FF2B5EF4-FFF2-40B4-BE49-F238E27FC236}">
                <a16:creationId xmlns:a16="http://schemas.microsoft.com/office/drawing/2014/main" id="{14B08A53-C745-D371-6739-D4D2CA29186E}"/>
              </a:ext>
            </a:extLst>
          </p:cNvPr>
          <p:cNvSpPr/>
          <p:nvPr/>
        </p:nvSpPr>
        <p:spPr>
          <a:xfrm>
            <a:off x="502690" y="1829590"/>
            <a:ext cx="2214578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B2E7FEAD-FFB1-DF53-967B-F6DDAC614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248" y="1856950"/>
            <a:ext cx="2000264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Energia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procesu: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26" name="Object 13">
            <a:extLst>
              <a:ext uri="{FF2B5EF4-FFF2-40B4-BE49-F238E27FC236}">
                <a16:creationId xmlns:a16="http://schemas.microsoft.com/office/drawing/2014/main" id="{92F260CF-8637-5531-FFE0-39FFB95FD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212849"/>
              </p:ext>
            </p:extLst>
          </p:nvPr>
        </p:nvGraphicFramePr>
        <p:xfrm>
          <a:off x="1002756" y="2878609"/>
          <a:ext cx="9525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457200" imgH="253800" progId="Equation.3">
                  <p:embed/>
                </p:oleObj>
              </mc:Choice>
              <mc:Fallback>
                <p:oleObj name="Rovnica" r:id="rId8" imgW="457200" imgH="253800" progId="Equation.3">
                  <p:embed/>
                  <p:pic>
                    <p:nvPicPr>
                      <p:cNvPr id="26" name="Object 13">
                        <a:extLst>
                          <a:ext uri="{FF2B5EF4-FFF2-40B4-BE49-F238E27FC236}">
                            <a16:creationId xmlns:a16="http://schemas.microsoft.com/office/drawing/2014/main" id="{E26A64E1-F908-4123-DE3F-3AF1F7E358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756" y="2878609"/>
                        <a:ext cx="952500" cy="458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5">
            <a:extLst>
              <a:ext uri="{FF2B5EF4-FFF2-40B4-BE49-F238E27FC236}">
                <a16:creationId xmlns:a16="http://schemas.microsoft.com/office/drawing/2014/main" id="{1095D482-F78C-793E-EF33-F730D53B1D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764992"/>
              </p:ext>
            </p:extLst>
          </p:nvPr>
        </p:nvGraphicFramePr>
        <p:xfrm>
          <a:off x="2002888" y="2689696"/>
          <a:ext cx="27463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0" imgW="1320480" imgH="457200" progId="Equation.3">
                  <p:embed/>
                </p:oleObj>
              </mc:Choice>
              <mc:Fallback>
                <p:oleObj name="Rovnica" r:id="rId10" imgW="1320480" imgH="457200" progId="Equation.3">
                  <p:embed/>
                  <p:pic>
                    <p:nvPicPr>
                      <p:cNvPr id="27" name="Object 15">
                        <a:extLst>
                          <a:ext uri="{FF2B5EF4-FFF2-40B4-BE49-F238E27FC236}">
                            <a16:creationId xmlns:a16="http://schemas.microsoft.com/office/drawing/2014/main" id="{CB9B3352-6A52-48B8-EC47-6D08B213F7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2888" y="2689696"/>
                        <a:ext cx="2746375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6">
            <a:extLst>
              <a:ext uri="{FF2B5EF4-FFF2-40B4-BE49-F238E27FC236}">
                <a16:creationId xmlns:a16="http://schemas.microsoft.com/office/drawing/2014/main" id="{3FE732C9-4475-0761-FC7B-761621637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234710"/>
              </p:ext>
            </p:extLst>
          </p:nvPr>
        </p:nvGraphicFramePr>
        <p:xfrm>
          <a:off x="4788970" y="2715097"/>
          <a:ext cx="21907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2" imgW="1054080" imgH="431640" progId="Equation.3">
                  <p:embed/>
                </p:oleObj>
              </mc:Choice>
              <mc:Fallback>
                <p:oleObj name="Rovnica" r:id="rId12" imgW="1054080" imgH="431640" progId="Equation.3">
                  <p:embed/>
                  <p:pic>
                    <p:nvPicPr>
                      <p:cNvPr id="28" name="Object 16">
                        <a:extLst>
                          <a:ext uri="{FF2B5EF4-FFF2-40B4-BE49-F238E27FC236}">
                            <a16:creationId xmlns:a16="http://schemas.microsoft.com/office/drawing/2014/main" id="{80BF1817-0C26-25EF-A948-C5D7CCC8C3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970" y="2715097"/>
                        <a:ext cx="2190750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7">
            <a:extLst>
              <a:ext uri="{FF2B5EF4-FFF2-40B4-BE49-F238E27FC236}">
                <a16:creationId xmlns:a16="http://schemas.microsoft.com/office/drawing/2014/main" id="{026E9B2B-D050-6640-98AD-819E0B09E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461504"/>
              </p:ext>
            </p:extLst>
          </p:nvPr>
        </p:nvGraphicFramePr>
        <p:xfrm>
          <a:off x="7081347" y="2718799"/>
          <a:ext cx="1636713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787320" imgH="431640" progId="Equation.3">
                  <p:embed/>
                </p:oleObj>
              </mc:Choice>
              <mc:Fallback>
                <p:oleObj name="Rovnica" r:id="rId14" imgW="787320" imgH="431640" progId="Equation.3">
                  <p:embed/>
                  <p:pic>
                    <p:nvPicPr>
                      <p:cNvPr id="29" name="Object 17">
                        <a:extLst>
                          <a:ext uri="{FF2B5EF4-FFF2-40B4-BE49-F238E27FC236}">
                            <a16:creationId xmlns:a16="http://schemas.microsoft.com/office/drawing/2014/main" id="{AF35C777-1279-64D6-F4B7-61923DB476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1347" y="2718799"/>
                        <a:ext cx="1636713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8">
            <a:extLst>
              <a:ext uri="{FF2B5EF4-FFF2-40B4-BE49-F238E27FC236}">
                <a16:creationId xmlns:a16="http://schemas.microsoft.com/office/drawing/2014/main" id="{C651600D-9E3B-9DD3-DB44-1D7FED31EB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555484"/>
              </p:ext>
            </p:extLst>
          </p:nvPr>
        </p:nvGraphicFramePr>
        <p:xfrm>
          <a:off x="2912545" y="3950166"/>
          <a:ext cx="324802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6" imgW="1562040" imgH="431640" progId="Equation.3">
                  <p:embed/>
                </p:oleObj>
              </mc:Choice>
              <mc:Fallback>
                <p:oleObj name="Rovnica" r:id="rId16" imgW="1562040" imgH="431640" progId="Equation.3">
                  <p:embed/>
                  <p:pic>
                    <p:nvPicPr>
                      <p:cNvPr id="30" name="Object 18">
                        <a:extLst>
                          <a:ext uri="{FF2B5EF4-FFF2-40B4-BE49-F238E27FC236}">
                            <a16:creationId xmlns:a16="http://schemas.microsoft.com/office/drawing/2014/main" id="{FBB96491-3883-4F03-58B8-32ACC2A4F4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2545" y="3950166"/>
                        <a:ext cx="3248025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081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6" y="1340768"/>
            <a:ext cx="8706849" cy="4608508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57476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6" y="1340768"/>
            <a:ext cx="8706849" cy="4608507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09979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7" y="1340768"/>
            <a:ext cx="8706847" cy="4608507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57848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7" y="1340768"/>
            <a:ext cx="8706847" cy="4608506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6246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8" y="1340768"/>
            <a:ext cx="8706845" cy="4608506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43842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84" y="3068960"/>
            <a:ext cx="554162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Záznam IP prevádzky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nepovinn</a:t>
            </a:r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á jazda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97006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2">
            <a:extLst>
              <a:ext uri="{FF2B5EF4-FFF2-40B4-BE49-F238E27FC236}">
                <a16:creationId xmlns:a16="http://schemas.microsoft.com/office/drawing/2014/main" id="{2B4D5FB1-80FE-8AD5-F142-58CBF8A81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8A35B8B5-1561-6BD6-0BFF-3B0ACF777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60350"/>
            <a:ext cx="800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sk-SK" altLang="sk-SK" sz="2400" b="1">
                <a:solidFill>
                  <a:schemeClr val="tx2"/>
                </a:solidFill>
                <a:latin typeface="Times New Roman" panose="02020603050405020304" pitchFamily="18" charset="0"/>
              </a:rPr>
              <a:t>IP Traffic Description</a:t>
            </a:r>
            <a:endParaRPr lang="en-US" altLang="sk-SK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285" name="Rectangle 5">
            <a:extLst>
              <a:ext uri="{FF2B5EF4-FFF2-40B4-BE49-F238E27FC236}">
                <a16:creationId xmlns:a16="http://schemas.microsoft.com/office/drawing/2014/main" id="{A532D178-149E-89C1-815C-74706FCE0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857250"/>
            <a:ext cx="7929563" cy="100012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There are two main concepts for description of IP traffic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:</a:t>
            </a:r>
            <a:br>
              <a:rPr lang="en-US" sz="2000" i="1" dirty="0">
                <a:solidFill>
                  <a:schemeClr val="tx2"/>
                </a:solidFill>
                <a:latin typeface="Times New Roman" pitchFamily="18" charset="0"/>
              </a:rPr>
            </a:br>
            <a:r>
              <a:rPr lang="en-US" sz="2000" i="1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using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variables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τ</a:t>
            </a:r>
            <a:r>
              <a:rPr lang="sk-SK" sz="2000" b="1" i="1" baseline="-25000" dirty="0">
                <a:solidFill>
                  <a:schemeClr val="tx2"/>
                </a:solidFill>
                <a:latin typeface="Times New Roman" pitchFamily="18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,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which describes slots between packets in traffic</a:t>
            </a:r>
            <a:b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</a:br>
            <a:r>
              <a:rPr lang="en-US" sz="2000" i="1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using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process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a,a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+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number of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arrival packets in a time interval (</a:t>
            </a:r>
            <a:r>
              <a:rPr lang="en-US" sz="2000" dirty="0" err="1">
                <a:solidFill>
                  <a:schemeClr val="tx2"/>
                </a:solidFill>
                <a:latin typeface="Times New Roman" pitchFamily="18" charset="0"/>
              </a:rPr>
              <a:t>a,a+t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) </a:t>
            </a:r>
          </a:p>
        </p:txBody>
      </p:sp>
      <p:sp>
        <p:nvSpPr>
          <p:cNvPr id="3077" name="Rectangle 6">
            <a:extLst>
              <a:ext uri="{FF2B5EF4-FFF2-40B4-BE49-F238E27FC236}">
                <a16:creationId xmlns:a16="http://schemas.microsoft.com/office/drawing/2014/main" id="{15C248D6-B6BF-4E32-3FB5-49B70EAE7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3078" name="Rectangle 13">
            <a:extLst>
              <a:ext uri="{FF2B5EF4-FFF2-40B4-BE49-F238E27FC236}">
                <a16:creationId xmlns:a16="http://schemas.microsoft.com/office/drawing/2014/main" id="{A06C01CB-8380-9A92-BF4D-79619CF63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3079" name="Rectangle 16">
            <a:extLst>
              <a:ext uri="{FF2B5EF4-FFF2-40B4-BE49-F238E27FC236}">
                <a16:creationId xmlns:a16="http://schemas.microsoft.com/office/drawing/2014/main" id="{ECB373A3-BE77-FD1E-EC34-D6EB483E1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3080" name="Rectangle 17">
            <a:extLst>
              <a:ext uri="{FF2B5EF4-FFF2-40B4-BE49-F238E27FC236}">
                <a16:creationId xmlns:a16="http://schemas.microsoft.com/office/drawing/2014/main" id="{814798E8-360C-C5D4-0E88-EE32D71C1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713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3081" name="Rectangle 29">
            <a:extLst>
              <a:ext uri="{FF2B5EF4-FFF2-40B4-BE49-F238E27FC236}">
                <a16:creationId xmlns:a16="http://schemas.microsoft.com/office/drawing/2014/main" id="{0031C3CF-C145-08A4-D6A8-D528AEF3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43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3082" name="Rectangle 30">
            <a:extLst>
              <a:ext uri="{FF2B5EF4-FFF2-40B4-BE49-F238E27FC236}">
                <a16:creationId xmlns:a16="http://schemas.microsoft.com/office/drawing/2014/main" id="{0295E27B-06AA-7C8E-A4EF-41AAF4A30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53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3083" name="Text Box 38">
            <a:extLst>
              <a:ext uri="{FF2B5EF4-FFF2-40B4-BE49-F238E27FC236}">
                <a16:creationId xmlns:a16="http://schemas.microsoft.com/office/drawing/2014/main" id="{871072A5-CA33-8654-30B8-A1850785C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1927225"/>
            <a:ext cx="1576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2000">
                <a:latin typeface="Times New Roman" panose="02020603050405020304" pitchFamily="18" charset="0"/>
              </a:rPr>
              <a:t>A</a:t>
            </a:r>
            <a:r>
              <a:rPr lang="en-US" altLang="sk-SK" sz="2000">
                <a:latin typeface="Times New Roman" panose="02020603050405020304" pitchFamily="18" charset="0"/>
              </a:rPr>
              <a:t>(</a:t>
            </a:r>
            <a:r>
              <a:rPr lang="sk-SK" altLang="sk-SK" sz="2000">
                <a:latin typeface="Times New Roman" panose="02020603050405020304" pitchFamily="18" charset="0"/>
              </a:rPr>
              <a:t>a, a+t</a:t>
            </a:r>
            <a:r>
              <a:rPr lang="en-US" altLang="sk-SK" sz="2000">
                <a:latin typeface="Times New Roman" panose="02020603050405020304" pitchFamily="18" charset="0"/>
              </a:rPr>
              <a:t>)</a:t>
            </a:r>
            <a:r>
              <a:rPr lang="sk-SK" altLang="sk-SK" sz="2000">
                <a:latin typeface="Times New Roman" panose="02020603050405020304" pitchFamily="18" charset="0"/>
              </a:rPr>
              <a:t> = 3 </a:t>
            </a:r>
          </a:p>
        </p:txBody>
      </p:sp>
      <p:cxnSp>
        <p:nvCxnSpPr>
          <p:cNvPr id="19" name="Rovná spojovacia šípka 18">
            <a:extLst>
              <a:ext uri="{FF2B5EF4-FFF2-40B4-BE49-F238E27FC236}">
                <a16:creationId xmlns:a16="http://schemas.microsoft.com/office/drawing/2014/main" id="{5B3BDFFA-B40C-1584-284C-8907134B6411}"/>
              </a:ext>
            </a:extLst>
          </p:cNvPr>
          <p:cNvCxnSpPr/>
          <p:nvPr/>
        </p:nvCxnSpPr>
        <p:spPr>
          <a:xfrm>
            <a:off x="571500" y="3060700"/>
            <a:ext cx="7358063" cy="1588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Rectangle 6">
            <a:extLst>
              <a:ext uri="{FF2B5EF4-FFF2-40B4-BE49-F238E27FC236}">
                <a16:creationId xmlns:a16="http://schemas.microsoft.com/office/drawing/2014/main" id="{580D5948-7847-F0C2-66CD-3B6A2B4FA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3086" name="Rectangle 17">
            <a:extLst>
              <a:ext uri="{FF2B5EF4-FFF2-40B4-BE49-F238E27FC236}">
                <a16:creationId xmlns:a16="http://schemas.microsoft.com/office/drawing/2014/main" id="{CA60A9C4-49BF-BD5D-C918-65A903B71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3087" name="Rectangle 30">
            <a:extLst>
              <a:ext uri="{FF2B5EF4-FFF2-40B4-BE49-F238E27FC236}">
                <a16:creationId xmlns:a16="http://schemas.microsoft.com/office/drawing/2014/main" id="{EDB2CFCA-8738-9D9C-5E62-E9A59B13D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763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3088" name="Rectangle 14">
            <a:extLst>
              <a:ext uri="{FF2B5EF4-FFF2-40B4-BE49-F238E27FC236}">
                <a16:creationId xmlns:a16="http://schemas.microsoft.com/office/drawing/2014/main" id="{B23E4DED-F213-0D3D-C607-35745680A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53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3089" name="Rectangle 29">
            <a:extLst>
              <a:ext uri="{FF2B5EF4-FFF2-40B4-BE49-F238E27FC236}">
                <a16:creationId xmlns:a16="http://schemas.microsoft.com/office/drawing/2014/main" id="{003D1AA0-3E77-D12E-3B79-2829D60E2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525" y="2489200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3090" name="Rectangle 30">
            <a:extLst>
              <a:ext uri="{FF2B5EF4-FFF2-40B4-BE49-F238E27FC236}">
                <a16:creationId xmlns:a16="http://schemas.microsoft.com/office/drawing/2014/main" id="{3E58346C-8931-EFF3-7806-0F837C5D8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2489200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cxnSp>
        <p:nvCxnSpPr>
          <p:cNvPr id="29" name="Rovná spojnica 28">
            <a:extLst>
              <a:ext uri="{FF2B5EF4-FFF2-40B4-BE49-F238E27FC236}">
                <a16:creationId xmlns:a16="http://schemas.microsoft.com/office/drawing/2014/main" id="{E510C8EC-BFCA-9360-8A95-EFF30AE68EF7}"/>
              </a:ext>
            </a:extLst>
          </p:cNvPr>
          <p:cNvCxnSpPr/>
          <p:nvPr/>
        </p:nvCxnSpPr>
        <p:spPr>
          <a:xfrm rot="5400000">
            <a:off x="2820194" y="2810669"/>
            <a:ext cx="10731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ovná spojnica 29">
            <a:extLst>
              <a:ext uri="{FF2B5EF4-FFF2-40B4-BE49-F238E27FC236}">
                <a16:creationId xmlns:a16="http://schemas.microsoft.com/office/drawing/2014/main" id="{E6F0C5ED-FB17-E3C2-5F02-6B4BC8017743}"/>
              </a:ext>
            </a:extLst>
          </p:cNvPr>
          <p:cNvCxnSpPr/>
          <p:nvPr/>
        </p:nvCxnSpPr>
        <p:spPr>
          <a:xfrm rot="5400000">
            <a:off x="5536407" y="2810669"/>
            <a:ext cx="107315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3" name="Text Box 42">
            <a:extLst>
              <a:ext uri="{FF2B5EF4-FFF2-40B4-BE49-F238E27FC236}">
                <a16:creationId xmlns:a16="http://schemas.microsoft.com/office/drawing/2014/main" id="{AC96A4D3-9495-F2AD-F4CB-ACD5ABC4D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225" y="3027363"/>
            <a:ext cx="30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3094" name="Text Box 42">
            <a:extLst>
              <a:ext uri="{FF2B5EF4-FFF2-40B4-BE49-F238E27FC236}">
                <a16:creationId xmlns:a16="http://schemas.microsoft.com/office/drawing/2014/main" id="{9825B82B-141B-2059-C7E4-2D77DD7F0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3035300"/>
            <a:ext cx="623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a + t</a:t>
            </a:r>
          </a:p>
        </p:txBody>
      </p:sp>
      <p:cxnSp>
        <p:nvCxnSpPr>
          <p:cNvPr id="33" name="Rovná spojovacia šípka 32">
            <a:extLst>
              <a:ext uri="{FF2B5EF4-FFF2-40B4-BE49-F238E27FC236}">
                <a16:creationId xmlns:a16="http://schemas.microsoft.com/office/drawing/2014/main" id="{6E1FDB98-1C3A-326B-C68F-595F4BCAD87E}"/>
              </a:ext>
            </a:extLst>
          </p:cNvPr>
          <p:cNvCxnSpPr/>
          <p:nvPr/>
        </p:nvCxnSpPr>
        <p:spPr>
          <a:xfrm>
            <a:off x="3429000" y="2305050"/>
            <a:ext cx="2571750" cy="15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ovná spojnica 33">
            <a:extLst>
              <a:ext uri="{FF2B5EF4-FFF2-40B4-BE49-F238E27FC236}">
                <a16:creationId xmlns:a16="http://schemas.microsoft.com/office/drawing/2014/main" id="{20C09877-F0D6-2BA1-3D1D-0004F2ADE81E}"/>
              </a:ext>
            </a:extLst>
          </p:cNvPr>
          <p:cNvCxnSpPr/>
          <p:nvPr/>
        </p:nvCxnSpPr>
        <p:spPr>
          <a:xfrm rot="5400000">
            <a:off x="462757" y="2894806"/>
            <a:ext cx="1073150" cy="158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ovná spojnica 34">
            <a:extLst>
              <a:ext uri="{FF2B5EF4-FFF2-40B4-BE49-F238E27FC236}">
                <a16:creationId xmlns:a16="http://schemas.microsoft.com/office/drawing/2014/main" id="{8B8B4902-01C2-116D-F621-644D8DA83A1F}"/>
              </a:ext>
            </a:extLst>
          </p:cNvPr>
          <p:cNvCxnSpPr/>
          <p:nvPr/>
        </p:nvCxnSpPr>
        <p:spPr>
          <a:xfrm rot="5400000">
            <a:off x="1254919" y="2766219"/>
            <a:ext cx="134620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ovná spojnica 35">
            <a:extLst>
              <a:ext uri="{FF2B5EF4-FFF2-40B4-BE49-F238E27FC236}">
                <a16:creationId xmlns:a16="http://schemas.microsoft.com/office/drawing/2014/main" id="{E351F531-288D-BA81-615C-AFB448584F63}"/>
              </a:ext>
            </a:extLst>
          </p:cNvPr>
          <p:cNvCxnSpPr/>
          <p:nvPr/>
        </p:nvCxnSpPr>
        <p:spPr>
          <a:xfrm rot="5400000">
            <a:off x="3322638" y="2876550"/>
            <a:ext cx="1071562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ovná spojnica 36">
            <a:extLst>
              <a:ext uri="{FF2B5EF4-FFF2-40B4-BE49-F238E27FC236}">
                <a16:creationId xmlns:a16="http://schemas.microsoft.com/office/drawing/2014/main" id="{914D3F22-AED7-9009-ABD6-2E67EB3D0DCE}"/>
              </a:ext>
            </a:extLst>
          </p:cNvPr>
          <p:cNvCxnSpPr/>
          <p:nvPr/>
        </p:nvCxnSpPr>
        <p:spPr>
          <a:xfrm rot="5400000">
            <a:off x="4679951" y="2876550"/>
            <a:ext cx="1071562" cy="158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ovná spojnica 37">
            <a:extLst>
              <a:ext uri="{FF2B5EF4-FFF2-40B4-BE49-F238E27FC236}">
                <a16:creationId xmlns:a16="http://schemas.microsoft.com/office/drawing/2014/main" id="{E326EBCF-1BB2-16FE-255C-31D04BE50E58}"/>
              </a:ext>
            </a:extLst>
          </p:cNvPr>
          <p:cNvCxnSpPr/>
          <p:nvPr/>
        </p:nvCxnSpPr>
        <p:spPr>
          <a:xfrm rot="5400000">
            <a:off x="5180013" y="2876550"/>
            <a:ext cx="1071562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ovná spojovacia šípka 38">
            <a:extLst>
              <a:ext uri="{FF2B5EF4-FFF2-40B4-BE49-F238E27FC236}">
                <a16:creationId xmlns:a16="http://schemas.microsoft.com/office/drawing/2014/main" id="{8D1E0A41-5929-0CCD-9525-242DA6262697}"/>
              </a:ext>
            </a:extLst>
          </p:cNvPr>
          <p:cNvCxnSpPr/>
          <p:nvPr/>
        </p:nvCxnSpPr>
        <p:spPr>
          <a:xfrm>
            <a:off x="1025525" y="3354388"/>
            <a:ext cx="857250" cy="158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ovná spojovacia šípka 39">
            <a:extLst>
              <a:ext uri="{FF2B5EF4-FFF2-40B4-BE49-F238E27FC236}">
                <a16:creationId xmlns:a16="http://schemas.microsoft.com/office/drawing/2014/main" id="{F7AAEB8E-95F5-9418-D0F3-184E07A8A58C}"/>
              </a:ext>
            </a:extLst>
          </p:cNvPr>
          <p:cNvCxnSpPr/>
          <p:nvPr/>
        </p:nvCxnSpPr>
        <p:spPr>
          <a:xfrm>
            <a:off x="3929063" y="3346450"/>
            <a:ext cx="1214437" cy="15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ovná spojovacia šípka 40">
            <a:extLst>
              <a:ext uri="{FF2B5EF4-FFF2-40B4-BE49-F238E27FC236}">
                <a16:creationId xmlns:a16="http://schemas.microsoft.com/office/drawing/2014/main" id="{019F2A9A-5DB4-0833-1138-8D4D526BD882}"/>
              </a:ext>
            </a:extLst>
          </p:cNvPr>
          <p:cNvCxnSpPr/>
          <p:nvPr/>
        </p:nvCxnSpPr>
        <p:spPr>
          <a:xfrm>
            <a:off x="5260975" y="3346450"/>
            <a:ext cx="428625" cy="15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04" name="Object 2">
            <a:extLst>
              <a:ext uri="{FF2B5EF4-FFF2-40B4-BE49-F238E27FC236}">
                <a16:creationId xmlns:a16="http://schemas.microsoft.com/office/drawing/2014/main" id="{0332BCF4-B64B-0E21-A581-ACFC488CCA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6988" y="2962275"/>
          <a:ext cx="27622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152334" imgH="228501" progId="Equation.3">
                  <p:embed/>
                </p:oleObj>
              </mc:Choice>
              <mc:Fallback>
                <p:oleObj name="Rovnica" r:id="rId2" imgW="152334" imgH="228501" progId="Equation.3">
                  <p:embed/>
                  <p:pic>
                    <p:nvPicPr>
                      <p:cNvPr id="3104" name="Object 2">
                        <a:extLst>
                          <a:ext uri="{FF2B5EF4-FFF2-40B4-BE49-F238E27FC236}">
                            <a16:creationId xmlns:a16="http://schemas.microsoft.com/office/drawing/2014/main" id="{0332BCF4-B64B-0E21-A581-ACFC488CCA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2962275"/>
                        <a:ext cx="27622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5" name="Object 3">
            <a:extLst>
              <a:ext uri="{FF2B5EF4-FFF2-40B4-BE49-F238E27FC236}">
                <a16:creationId xmlns:a16="http://schemas.microsoft.com/office/drawing/2014/main" id="{F3D067FB-0440-3F14-5C3E-4A0B25E7F0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9425" y="2971800"/>
          <a:ext cx="4159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228501" imgH="215806" progId="Equation.3">
                  <p:embed/>
                </p:oleObj>
              </mc:Choice>
              <mc:Fallback>
                <p:oleObj name="Rovnica" r:id="rId4" imgW="228501" imgH="215806" progId="Equation.3">
                  <p:embed/>
                  <p:pic>
                    <p:nvPicPr>
                      <p:cNvPr id="3105" name="Object 3">
                        <a:extLst>
                          <a:ext uri="{FF2B5EF4-FFF2-40B4-BE49-F238E27FC236}">
                            <a16:creationId xmlns:a16="http://schemas.microsoft.com/office/drawing/2014/main" id="{F3D067FB-0440-3F14-5C3E-4A0B25E7F0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9425" y="2971800"/>
                        <a:ext cx="4159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6" name="Object 4">
            <a:extLst>
              <a:ext uri="{FF2B5EF4-FFF2-40B4-BE49-F238E27FC236}">
                <a16:creationId xmlns:a16="http://schemas.microsoft.com/office/drawing/2014/main" id="{130BF418-220D-5054-AF48-AF37FFE16B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6700" y="2971800"/>
          <a:ext cx="3016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64885" imgH="215619" progId="Equation.3">
                  <p:embed/>
                </p:oleObj>
              </mc:Choice>
              <mc:Fallback>
                <p:oleObj name="Rovnica" r:id="rId6" imgW="164885" imgH="215619" progId="Equation.3">
                  <p:embed/>
                  <p:pic>
                    <p:nvPicPr>
                      <p:cNvPr id="3106" name="Object 4">
                        <a:extLst>
                          <a:ext uri="{FF2B5EF4-FFF2-40B4-BE49-F238E27FC236}">
                            <a16:creationId xmlns:a16="http://schemas.microsoft.com/office/drawing/2014/main" id="{130BF418-220D-5054-AF48-AF37FFE16B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2971800"/>
                        <a:ext cx="3016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Rovná spojnica 44">
            <a:extLst>
              <a:ext uri="{FF2B5EF4-FFF2-40B4-BE49-F238E27FC236}">
                <a16:creationId xmlns:a16="http://schemas.microsoft.com/office/drawing/2014/main" id="{80E6C403-8B88-4FA0-9E0B-2CF678EB555D}"/>
              </a:ext>
            </a:extLst>
          </p:cNvPr>
          <p:cNvCxnSpPr/>
          <p:nvPr/>
        </p:nvCxnSpPr>
        <p:spPr>
          <a:xfrm rot="5400000">
            <a:off x="36513" y="2667000"/>
            <a:ext cx="1071562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ovná spojovacia šípka 45">
            <a:extLst>
              <a:ext uri="{FF2B5EF4-FFF2-40B4-BE49-F238E27FC236}">
                <a16:creationId xmlns:a16="http://schemas.microsoft.com/office/drawing/2014/main" id="{58E8EA16-0C2A-DEB9-1886-1F87188161EE}"/>
              </a:ext>
            </a:extLst>
          </p:cNvPr>
          <p:cNvCxnSpPr/>
          <p:nvPr/>
        </p:nvCxnSpPr>
        <p:spPr>
          <a:xfrm>
            <a:off x="642938" y="2384425"/>
            <a:ext cx="1214437" cy="15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09" name="Object 5">
            <a:extLst>
              <a:ext uri="{FF2B5EF4-FFF2-40B4-BE49-F238E27FC236}">
                <a16:creationId xmlns:a16="http://schemas.microsoft.com/office/drawing/2014/main" id="{C1D9A320-DABE-E7AE-E2F3-BA0783185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1563" y="1968500"/>
          <a:ext cx="27622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152334" imgH="228501" progId="Equation.3">
                  <p:embed/>
                </p:oleObj>
              </mc:Choice>
              <mc:Fallback>
                <p:oleObj name="Rovnica" r:id="rId8" imgW="152334" imgH="228501" progId="Equation.3">
                  <p:embed/>
                  <p:pic>
                    <p:nvPicPr>
                      <p:cNvPr id="3109" name="Object 5">
                        <a:extLst>
                          <a:ext uri="{FF2B5EF4-FFF2-40B4-BE49-F238E27FC236}">
                            <a16:creationId xmlns:a16="http://schemas.microsoft.com/office/drawing/2014/main" id="{C1D9A320-DABE-E7AE-E2F3-BA07831856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968500"/>
                        <a:ext cx="27622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>
            <a:extLst>
              <a:ext uri="{FF2B5EF4-FFF2-40B4-BE49-F238E27FC236}">
                <a16:creationId xmlns:a16="http://schemas.microsoft.com/office/drawing/2014/main" id="{6A1EDB33-3823-8DB5-A195-0DA78116002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0043DC03-EBD7-20DE-F13F-751BA8727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60350"/>
            <a:ext cx="800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sk-SK" altLang="sk-SK" sz="2400" b="1">
                <a:solidFill>
                  <a:schemeClr val="tx2"/>
                </a:solidFill>
                <a:latin typeface="Times New Roman" panose="02020603050405020304" pitchFamily="18" charset="0"/>
              </a:rPr>
              <a:t>IP Traffic Description</a:t>
            </a:r>
            <a:endParaRPr lang="en-US" altLang="sk-SK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285" name="Rectangle 5">
            <a:extLst>
              <a:ext uri="{FF2B5EF4-FFF2-40B4-BE49-F238E27FC236}">
                <a16:creationId xmlns:a16="http://schemas.microsoft.com/office/drawing/2014/main" id="{56F6131B-BC0E-7509-F62B-1D6C6E610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857250"/>
            <a:ext cx="7929563" cy="100012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There are two main concepts for description of IP traffic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:</a:t>
            </a:r>
            <a:br>
              <a:rPr lang="en-US" sz="2000" i="1" dirty="0">
                <a:solidFill>
                  <a:schemeClr val="tx2"/>
                </a:solidFill>
                <a:latin typeface="Times New Roman" pitchFamily="18" charset="0"/>
              </a:rPr>
            </a:br>
            <a:r>
              <a:rPr lang="en-US" sz="2000" i="1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using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variables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τ</a:t>
            </a:r>
            <a:r>
              <a:rPr lang="sk-SK" sz="2000" b="1" i="1" baseline="-25000" dirty="0">
                <a:solidFill>
                  <a:schemeClr val="tx2"/>
                </a:solidFill>
                <a:latin typeface="Times New Roman" pitchFamily="18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,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which describes slots between packets in traffic</a:t>
            </a:r>
            <a:b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</a:br>
            <a:r>
              <a:rPr lang="en-US" sz="2000" i="1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using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process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a,a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+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number of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arrival packets in a time interval (</a:t>
            </a:r>
            <a:r>
              <a:rPr lang="en-US" sz="2000" dirty="0" err="1">
                <a:solidFill>
                  <a:schemeClr val="tx2"/>
                </a:solidFill>
                <a:latin typeface="Times New Roman" pitchFamily="18" charset="0"/>
              </a:rPr>
              <a:t>a,a+t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) </a:t>
            </a:r>
          </a:p>
        </p:txBody>
      </p:sp>
      <p:sp>
        <p:nvSpPr>
          <p:cNvPr id="4101" name="Rectangle 6">
            <a:extLst>
              <a:ext uri="{FF2B5EF4-FFF2-40B4-BE49-F238E27FC236}">
                <a16:creationId xmlns:a16="http://schemas.microsoft.com/office/drawing/2014/main" id="{5960524E-8802-9533-8A87-D5AFE56A0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02" name="Rectangle 13">
            <a:extLst>
              <a:ext uri="{FF2B5EF4-FFF2-40B4-BE49-F238E27FC236}">
                <a16:creationId xmlns:a16="http://schemas.microsoft.com/office/drawing/2014/main" id="{5E62F6BE-94C4-22FC-6282-B4D1E6A70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03" name="Rectangle 16">
            <a:extLst>
              <a:ext uri="{FF2B5EF4-FFF2-40B4-BE49-F238E27FC236}">
                <a16:creationId xmlns:a16="http://schemas.microsoft.com/office/drawing/2014/main" id="{3773DE4C-C100-2306-224F-57490EDFC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04" name="Rectangle 17">
            <a:extLst>
              <a:ext uri="{FF2B5EF4-FFF2-40B4-BE49-F238E27FC236}">
                <a16:creationId xmlns:a16="http://schemas.microsoft.com/office/drawing/2014/main" id="{AEC7E175-B139-63F3-9809-88703077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713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05" name="Rectangle 29">
            <a:extLst>
              <a:ext uri="{FF2B5EF4-FFF2-40B4-BE49-F238E27FC236}">
                <a16:creationId xmlns:a16="http://schemas.microsoft.com/office/drawing/2014/main" id="{DD5D58CD-C140-729A-686C-12D531D50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43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06" name="Rectangle 30">
            <a:extLst>
              <a:ext uri="{FF2B5EF4-FFF2-40B4-BE49-F238E27FC236}">
                <a16:creationId xmlns:a16="http://schemas.microsoft.com/office/drawing/2014/main" id="{AF42EF69-B5F4-26EB-3571-9E8A05D16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53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07" name="Text Box 38">
            <a:extLst>
              <a:ext uri="{FF2B5EF4-FFF2-40B4-BE49-F238E27FC236}">
                <a16:creationId xmlns:a16="http://schemas.microsoft.com/office/drawing/2014/main" id="{3071944C-E933-06B8-4836-6F6AAB7E7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1927225"/>
            <a:ext cx="1576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2000">
                <a:latin typeface="Times New Roman" panose="02020603050405020304" pitchFamily="18" charset="0"/>
              </a:rPr>
              <a:t>A</a:t>
            </a:r>
            <a:r>
              <a:rPr lang="en-US" altLang="sk-SK" sz="2000">
                <a:latin typeface="Times New Roman" panose="02020603050405020304" pitchFamily="18" charset="0"/>
              </a:rPr>
              <a:t>(</a:t>
            </a:r>
            <a:r>
              <a:rPr lang="sk-SK" altLang="sk-SK" sz="2000">
                <a:latin typeface="Times New Roman" panose="02020603050405020304" pitchFamily="18" charset="0"/>
              </a:rPr>
              <a:t>a, a+t</a:t>
            </a:r>
            <a:r>
              <a:rPr lang="en-US" altLang="sk-SK" sz="2000">
                <a:latin typeface="Times New Roman" panose="02020603050405020304" pitchFamily="18" charset="0"/>
              </a:rPr>
              <a:t>)</a:t>
            </a:r>
            <a:r>
              <a:rPr lang="sk-SK" altLang="sk-SK" sz="2000">
                <a:latin typeface="Times New Roman" panose="02020603050405020304" pitchFamily="18" charset="0"/>
              </a:rPr>
              <a:t> = 3 </a:t>
            </a:r>
          </a:p>
        </p:txBody>
      </p:sp>
      <p:cxnSp>
        <p:nvCxnSpPr>
          <p:cNvPr id="19" name="Rovná spojovacia šípka 18">
            <a:extLst>
              <a:ext uri="{FF2B5EF4-FFF2-40B4-BE49-F238E27FC236}">
                <a16:creationId xmlns:a16="http://schemas.microsoft.com/office/drawing/2014/main" id="{497CDCC0-0A44-2D80-17D2-627BF489E96C}"/>
              </a:ext>
            </a:extLst>
          </p:cNvPr>
          <p:cNvCxnSpPr/>
          <p:nvPr/>
        </p:nvCxnSpPr>
        <p:spPr>
          <a:xfrm>
            <a:off x="571500" y="3060700"/>
            <a:ext cx="7358063" cy="1588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9" name="Rectangle 6">
            <a:extLst>
              <a:ext uri="{FF2B5EF4-FFF2-40B4-BE49-F238E27FC236}">
                <a16:creationId xmlns:a16="http://schemas.microsoft.com/office/drawing/2014/main" id="{9FBE05B4-3B16-62DA-948C-301420569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10" name="Rectangle 17">
            <a:extLst>
              <a:ext uri="{FF2B5EF4-FFF2-40B4-BE49-F238E27FC236}">
                <a16:creationId xmlns:a16="http://schemas.microsoft.com/office/drawing/2014/main" id="{CB57C0DE-2245-554C-0D0F-F7E81E336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11" name="Rectangle 30">
            <a:extLst>
              <a:ext uri="{FF2B5EF4-FFF2-40B4-BE49-F238E27FC236}">
                <a16:creationId xmlns:a16="http://schemas.microsoft.com/office/drawing/2014/main" id="{031FEBFA-15BB-9921-D0E5-92C74D077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763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12" name="Rectangle 14">
            <a:extLst>
              <a:ext uri="{FF2B5EF4-FFF2-40B4-BE49-F238E27FC236}">
                <a16:creationId xmlns:a16="http://schemas.microsoft.com/office/drawing/2014/main" id="{24A10C15-A900-3814-E38F-4C2743B0B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538" y="2489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13" name="Rectangle 29">
            <a:extLst>
              <a:ext uri="{FF2B5EF4-FFF2-40B4-BE49-F238E27FC236}">
                <a16:creationId xmlns:a16="http://schemas.microsoft.com/office/drawing/2014/main" id="{66B3E978-F04D-65DD-556C-C183AC475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525" y="2489200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14" name="Rectangle 30">
            <a:extLst>
              <a:ext uri="{FF2B5EF4-FFF2-40B4-BE49-F238E27FC236}">
                <a16:creationId xmlns:a16="http://schemas.microsoft.com/office/drawing/2014/main" id="{5A185365-8FFA-21A7-764F-A4413A97D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2489200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cxnSp>
        <p:nvCxnSpPr>
          <p:cNvPr id="29" name="Rovná spojnica 28">
            <a:extLst>
              <a:ext uri="{FF2B5EF4-FFF2-40B4-BE49-F238E27FC236}">
                <a16:creationId xmlns:a16="http://schemas.microsoft.com/office/drawing/2014/main" id="{A696FA92-10BF-21FA-3978-B0CADBD80459}"/>
              </a:ext>
            </a:extLst>
          </p:cNvPr>
          <p:cNvCxnSpPr/>
          <p:nvPr/>
        </p:nvCxnSpPr>
        <p:spPr>
          <a:xfrm rot="5400000">
            <a:off x="2820194" y="2810669"/>
            <a:ext cx="10731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ovná spojnica 29">
            <a:extLst>
              <a:ext uri="{FF2B5EF4-FFF2-40B4-BE49-F238E27FC236}">
                <a16:creationId xmlns:a16="http://schemas.microsoft.com/office/drawing/2014/main" id="{DAA3F20E-06E0-2A3E-8E22-3273B3C3D564}"/>
              </a:ext>
            </a:extLst>
          </p:cNvPr>
          <p:cNvCxnSpPr/>
          <p:nvPr/>
        </p:nvCxnSpPr>
        <p:spPr>
          <a:xfrm rot="5400000">
            <a:off x="5536407" y="2810669"/>
            <a:ext cx="107315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7" name="Text Box 42">
            <a:extLst>
              <a:ext uri="{FF2B5EF4-FFF2-40B4-BE49-F238E27FC236}">
                <a16:creationId xmlns:a16="http://schemas.microsoft.com/office/drawing/2014/main" id="{B582F800-0336-C0A4-B8D0-B804338D3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4225" y="3027363"/>
            <a:ext cx="30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4118" name="Text Box 42">
            <a:extLst>
              <a:ext uri="{FF2B5EF4-FFF2-40B4-BE49-F238E27FC236}">
                <a16:creationId xmlns:a16="http://schemas.microsoft.com/office/drawing/2014/main" id="{DEC99EDB-71CE-42A6-F146-2482CC79A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3035300"/>
            <a:ext cx="623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a + t</a:t>
            </a:r>
          </a:p>
        </p:txBody>
      </p:sp>
      <p:cxnSp>
        <p:nvCxnSpPr>
          <p:cNvPr id="33" name="Rovná spojovacia šípka 32">
            <a:extLst>
              <a:ext uri="{FF2B5EF4-FFF2-40B4-BE49-F238E27FC236}">
                <a16:creationId xmlns:a16="http://schemas.microsoft.com/office/drawing/2014/main" id="{B90655FF-776E-F42C-6B6E-87A656BE1422}"/>
              </a:ext>
            </a:extLst>
          </p:cNvPr>
          <p:cNvCxnSpPr/>
          <p:nvPr/>
        </p:nvCxnSpPr>
        <p:spPr>
          <a:xfrm>
            <a:off x="3429000" y="2305050"/>
            <a:ext cx="2571750" cy="15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ovná spojnica 33">
            <a:extLst>
              <a:ext uri="{FF2B5EF4-FFF2-40B4-BE49-F238E27FC236}">
                <a16:creationId xmlns:a16="http://schemas.microsoft.com/office/drawing/2014/main" id="{6C6CD512-0C75-9387-B46A-5825221E909E}"/>
              </a:ext>
            </a:extLst>
          </p:cNvPr>
          <p:cNvCxnSpPr/>
          <p:nvPr/>
        </p:nvCxnSpPr>
        <p:spPr>
          <a:xfrm rot="5400000">
            <a:off x="462757" y="2894806"/>
            <a:ext cx="1073150" cy="158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ovná spojnica 34">
            <a:extLst>
              <a:ext uri="{FF2B5EF4-FFF2-40B4-BE49-F238E27FC236}">
                <a16:creationId xmlns:a16="http://schemas.microsoft.com/office/drawing/2014/main" id="{722363E4-5C46-3E59-7069-A7723E6F8BA9}"/>
              </a:ext>
            </a:extLst>
          </p:cNvPr>
          <p:cNvCxnSpPr/>
          <p:nvPr/>
        </p:nvCxnSpPr>
        <p:spPr>
          <a:xfrm rot="5400000">
            <a:off x="1254919" y="2766219"/>
            <a:ext cx="134620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ovná spojnica 35">
            <a:extLst>
              <a:ext uri="{FF2B5EF4-FFF2-40B4-BE49-F238E27FC236}">
                <a16:creationId xmlns:a16="http://schemas.microsoft.com/office/drawing/2014/main" id="{39AE4723-182C-F047-C632-39BDA3F51A9B}"/>
              </a:ext>
            </a:extLst>
          </p:cNvPr>
          <p:cNvCxnSpPr/>
          <p:nvPr/>
        </p:nvCxnSpPr>
        <p:spPr>
          <a:xfrm rot="5400000">
            <a:off x="3322638" y="2876550"/>
            <a:ext cx="1071562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ovná spojnica 36">
            <a:extLst>
              <a:ext uri="{FF2B5EF4-FFF2-40B4-BE49-F238E27FC236}">
                <a16:creationId xmlns:a16="http://schemas.microsoft.com/office/drawing/2014/main" id="{F9C41A6A-C148-0CE0-7D94-8AC7D17C5727}"/>
              </a:ext>
            </a:extLst>
          </p:cNvPr>
          <p:cNvCxnSpPr/>
          <p:nvPr/>
        </p:nvCxnSpPr>
        <p:spPr>
          <a:xfrm rot="5400000">
            <a:off x="4679951" y="2876550"/>
            <a:ext cx="1071562" cy="158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ovná spojnica 37">
            <a:extLst>
              <a:ext uri="{FF2B5EF4-FFF2-40B4-BE49-F238E27FC236}">
                <a16:creationId xmlns:a16="http://schemas.microsoft.com/office/drawing/2014/main" id="{0D0E99EF-DF5B-E505-66BB-E42C33890253}"/>
              </a:ext>
            </a:extLst>
          </p:cNvPr>
          <p:cNvCxnSpPr/>
          <p:nvPr/>
        </p:nvCxnSpPr>
        <p:spPr>
          <a:xfrm rot="5400000">
            <a:off x="5180013" y="2876550"/>
            <a:ext cx="1071562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ovná spojovacia šípka 38">
            <a:extLst>
              <a:ext uri="{FF2B5EF4-FFF2-40B4-BE49-F238E27FC236}">
                <a16:creationId xmlns:a16="http://schemas.microsoft.com/office/drawing/2014/main" id="{A778DAFA-FCDB-F0EB-7685-3F47E5515073}"/>
              </a:ext>
            </a:extLst>
          </p:cNvPr>
          <p:cNvCxnSpPr/>
          <p:nvPr/>
        </p:nvCxnSpPr>
        <p:spPr>
          <a:xfrm>
            <a:off x="1025525" y="3354388"/>
            <a:ext cx="857250" cy="158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ovná spojovacia šípka 39">
            <a:extLst>
              <a:ext uri="{FF2B5EF4-FFF2-40B4-BE49-F238E27FC236}">
                <a16:creationId xmlns:a16="http://schemas.microsoft.com/office/drawing/2014/main" id="{466379CD-E4D4-A683-2C1F-31B46C4F3901}"/>
              </a:ext>
            </a:extLst>
          </p:cNvPr>
          <p:cNvCxnSpPr/>
          <p:nvPr/>
        </p:nvCxnSpPr>
        <p:spPr>
          <a:xfrm>
            <a:off x="3929063" y="3346450"/>
            <a:ext cx="1214437" cy="15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ovná spojovacia šípka 40">
            <a:extLst>
              <a:ext uri="{FF2B5EF4-FFF2-40B4-BE49-F238E27FC236}">
                <a16:creationId xmlns:a16="http://schemas.microsoft.com/office/drawing/2014/main" id="{69391A06-4E45-F902-53E7-BFCB03962BCB}"/>
              </a:ext>
            </a:extLst>
          </p:cNvPr>
          <p:cNvCxnSpPr/>
          <p:nvPr/>
        </p:nvCxnSpPr>
        <p:spPr>
          <a:xfrm>
            <a:off x="5260975" y="3346450"/>
            <a:ext cx="428625" cy="15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28" name="Object 2">
            <a:extLst>
              <a:ext uri="{FF2B5EF4-FFF2-40B4-BE49-F238E27FC236}">
                <a16:creationId xmlns:a16="http://schemas.microsoft.com/office/drawing/2014/main" id="{8C552268-741E-E448-2129-6E0AEE771C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6988" y="2962275"/>
          <a:ext cx="27622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152334" imgH="228501" progId="Equation.3">
                  <p:embed/>
                </p:oleObj>
              </mc:Choice>
              <mc:Fallback>
                <p:oleObj name="Rovnica" r:id="rId2" imgW="152334" imgH="228501" progId="Equation.3">
                  <p:embed/>
                  <p:pic>
                    <p:nvPicPr>
                      <p:cNvPr id="4128" name="Object 2">
                        <a:extLst>
                          <a:ext uri="{FF2B5EF4-FFF2-40B4-BE49-F238E27FC236}">
                            <a16:creationId xmlns:a16="http://schemas.microsoft.com/office/drawing/2014/main" id="{8C552268-741E-E448-2129-6E0AEE771C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2962275"/>
                        <a:ext cx="27622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9" name="Object 3">
            <a:extLst>
              <a:ext uri="{FF2B5EF4-FFF2-40B4-BE49-F238E27FC236}">
                <a16:creationId xmlns:a16="http://schemas.microsoft.com/office/drawing/2014/main" id="{8EFF9717-64BE-9F6C-AE4A-727D9FAD9F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9425" y="2971800"/>
          <a:ext cx="4159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228501" imgH="215806" progId="Equation.3">
                  <p:embed/>
                </p:oleObj>
              </mc:Choice>
              <mc:Fallback>
                <p:oleObj name="Rovnica" r:id="rId4" imgW="228501" imgH="215806" progId="Equation.3">
                  <p:embed/>
                  <p:pic>
                    <p:nvPicPr>
                      <p:cNvPr id="4129" name="Object 3">
                        <a:extLst>
                          <a:ext uri="{FF2B5EF4-FFF2-40B4-BE49-F238E27FC236}">
                            <a16:creationId xmlns:a16="http://schemas.microsoft.com/office/drawing/2014/main" id="{8EFF9717-64BE-9F6C-AE4A-727D9FAD9F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9425" y="2971800"/>
                        <a:ext cx="4159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0" name="Object 4">
            <a:extLst>
              <a:ext uri="{FF2B5EF4-FFF2-40B4-BE49-F238E27FC236}">
                <a16:creationId xmlns:a16="http://schemas.microsoft.com/office/drawing/2014/main" id="{E8A8ED7A-4E32-5C09-18F5-8CF4C881F3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46700" y="2971800"/>
          <a:ext cx="3016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64885" imgH="215619" progId="Equation.3">
                  <p:embed/>
                </p:oleObj>
              </mc:Choice>
              <mc:Fallback>
                <p:oleObj name="Rovnica" r:id="rId6" imgW="164885" imgH="215619" progId="Equation.3">
                  <p:embed/>
                  <p:pic>
                    <p:nvPicPr>
                      <p:cNvPr id="4130" name="Object 4">
                        <a:extLst>
                          <a:ext uri="{FF2B5EF4-FFF2-40B4-BE49-F238E27FC236}">
                            <a16:creationId xmlns:a16="http://schemas.microsoft.com/office/drawing/2014/main" id="{E8A8ED7A-4E32-5C09-18F5-8CF4C881F3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2971800"/>
                        <a:ext cx="3016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Rovná spojnica 44">
            <a:extLst>
              <a:ext uri="{FF2B5EF4-FFF2-40B4-BE49-F238E27FC236}">
                <a16:creationId xmlns:a16="http://schemas.microsoft.com/office/drawing/2014/main" id="{835577CE-9121-F726-8F37-725A5BEA9BC2}"/>
              </a:ext>
            </a:extLst>
          </p:cNvPr>
          <p:cNvCxnSpPr/>
          <p:nvPr/>
        </p:nvCxnSpPr>
        <p:spPr>
          <a:xfrm rot="5400000">
            <a:off x="36513" y="2667000"/>
            <a:ext cx="1071562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ovná spojovacia šípka 45">
            <a:extLst>
              <a:ext uri="{FF2B5EF4-FFF2-40B4-BE49-F238E27FC236}">
                <a16:creationId xmlns:a16="http://schemas.microsoft.com/office/drawing/2014/main" id="{A9C1067E-AAF3-E4D8-3840-837EEE073E9C}"/>
              </a:ext>
            </a:extLst>
          </p:cNvPr>
          <p:cNvCxnSpPr/>
          <p:nvPr/>
        </p:nvCxnSpPr>
        <p:spPr>
          <a:xfrm>
            <a:off x="642938" y="2384425"/>
            <a:ext cx="1214437" cy="15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33" name="Object 5">
            <a:extLst>
              <a:ext uri="{FF2B5EF4-FFF2-40B4-BE49-F238E27FC236}">
                <a16:creationId xmlns:a16="http://schemas.microsoft.com/office/drawing/2014/main" id="{C0930A8B-CDA8-0D19-3853-A850C41F72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1563" y="1968500"/>
          <a:ext cx="27622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152334" imgH="228501" progId="Equation.3">
                  <p:embed/>
                </p:oleObj>
              </mc:Choice>
              <mc:Fallback>
                <p:oleObj name="Rovnica" r:id="rId8" imgW="152334" imgH="228501" progId="Equation.3">
                  <p:embed/>
                  <p:pic>
                    <p:nvPicPr>
                      <p:cNvPr id="4133" name="Object 5">
                        <a:extLst>
                          <a:ext uri="{FF2B5EF4-FFF2-40B4-BE49-F238E27FC236}">
                            <a16:creationId xmlns:a16="http://schemas.microsoft.com/office/drawing/2014/main" id="{C0930A8B-CDA8-0D19-3853-A850C41F72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968500"/>
                        <a:ext cx="27622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ectangle 5">
            <a:extLst>
              <a:ext uri="{FF2B5EF4-FFF2-40B4-BE49-F238E27FC236}">
                <a16:creationId xmlns:a16="http://schemas.microsoft.com/office/drawing/2014/main" id="{1B4050E9-E24F-3D93-446E-0CDE9FB99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3714750"/>
            <a:ext cx="7929563" cy="100012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For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Times New Roman" pitchFamily="18" charset="0"/>
              </a:rPr>
              <a:t>stationary process</a:t>
            </a:r>
            <a:r>
              <a:rPr lang="sk-SK" sz="2000" b="1" dirty="0">
                <a:solidFill>
                  <a:schemeClr val="tx2"/>
                </a:solidFill>
                <a:latin typeface="Times New Roman" pitchFamily="18" charset="0"/>
              </a:rPr>
              <a:t>:</a:t>
            </a:r>
            <a:endParaRPr lang="sk-SK" sz="2000" dirty="0">
              <a:solidFill>
                <a:schemeClr val="tx2"/>
              </a:solidFill>
              <a:latin typeface="Times New Roman" pitchFamily="18" charset="0"/>
            </a:endParaRPr>
          </a:p>
          <a:p>
            <a:pPr eaLnBrk="1" hangingPunct="1">
              <a:defRPr/>
            </a:pPr>
            <a:r>
              <a:rPr lang="sk-SK" sz="2000" b="1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Arrival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process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a,a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+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has the same distribution as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0,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,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mark it as 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(t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br>
              <a:rPr lang="en-US" sz="2000" i="1" dirty="0">
                <a:solidFill>
                  <a:schemeClr val="tx2"/>
                </a:solidFill>
                <a:latin typeface="Times New Roman" pitchFamily="18" charset="0"/>
              </a:rPr>
            </a:br>
            <a:r>
              <a:rPr lang="en-US" sz="2000" i="1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variables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τ</a:t>
            </a:r>
            <a:r>
              <a:rPr lang="sk-SK" sz="2000" b="1" i="1" baseline="-25000" dirty="0">
                <a:solidFill>
                  <a:schemeClr val="tx2"/>
                </a:solidFill>
                <a:latin typeface="Times New Roman" pitchFamily="18" charset="0"/>
              </a:rPr>
              <a:t>i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has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same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distribution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function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, </a:t>
            </a:r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135" name="Rectangle 6">
            <a:extLst>
              <a:ext uri="{FF2B5EF4-FFF2-40B4-BE49-F238E27FC236}">
                <a16:creationId xmlns:a16="http://schemas.microsoft.com/office/drawing/2014/main" id="{C2F652E4-58F8-B4C0-D7F0-2A243C37D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5410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36" name="Rectangle 13">
            <a:extLst>
              <a:ext uri="{FF2B5EF4-FFF2-40B4-BE49-F238E27FC236}">
                <a16:creationId xmlns:a16="http://schemas.microsoft.com/office/drawing/2014/main" id="{FD6B49E0-E955-6A8A-2871-DF6413A3F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5410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37" name="Rectangle 16">
            <a:extLst>
              <a:ext uri="{FF2B5EF4-FFF2-40B4-BE49-F238E27FC236}">
                <a16:creationId xmlns:a16="http://schemas.microsoft.com/office/drawing/2014/main" id="{46853368-0E7F-47D4-610E-A96E331EA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5410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38" name="Rectangle 17">
            <a:extLst>
              <a:ext uri="{FF2B5EF4-FFF2-40B4-BE49-F238E27FC236}">
                <a16:creationId xmlns:a16="http://schemas.microsoft.com/office/drawing/2014/main" id="{78540112-55AE-DA8E-4F8A-9C9C0810F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713" y="5410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39" name="Rectangle 29">
            <a:extLst>
              <a:ext uri="{FF2B5EF4-FFF2-40B4-BE49-F238E27FC236}">
                <a16:creationId xmlns:a16="http://schemas.microsoft.com/office/drawing/2014/main" id="{8C986B12-88E9-8C94-3F1E-95436D079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438" y="5410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40" name="Rectangle 30">
            <a:extLst>
              <a:ext uri="{FF2B5EF4-FFF2-40B4-BE49-F238E27FC236}">
                <a16:creationId xmlns:a16="http://schemas.microsoft.com/office/drawing/2014/main" id="{69DC76D9-E481-78B7-5105-D4DBDC4DF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538" y="5410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41" name="Text Box 38">
            <a:extLst>
              <a:ext uri="{FF2B5EF4-FFF2-40B4-BE49-F238E27FC236}">
                <a16:creationId xmlns:a16="http://schemas.microsoft.com/office/drawing/2014/main" id="{D1733E7B-0BE5-A79C-B12D-7D25EEA40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4873625"/>
            <a:ext cx="1824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2000">
                <a:latin typeface="Times New Roman" panose="02020603050405020304" pitchFamily="18" charset="0"/>
              </a:rPr>
              <a:t>A</a:t>
            </a:r>
            <a:r>
              <a:rPr lang="en-US" altLang="sk-SK" sz="2000">
                <a:latin typeface="Times New Roman" panose="02020603050405020304" pitchFamily="18" charset="0"/>
              </a:rPr>
              <a:t>(</a:t>
            </a:r>
            <a:r>
              <a:rPr lang="sk-SK" altLang="sk-SK" sz="2000">
                <a:latin typeface="Times New Roman" panose="02020603050405020304" pitchFamily="18" charset="0"/>
              </a:rPr>
              <a:t>0,t</a:t>
            </a:r>
            <a:r>
              <a:rPr lang="en-US" altLang="sk-SK" sz="2000">
                <a:latin typeface="Times New Roman" panose="02020603050405020304" pitchFamily="18" charset="0"/>
              </a:rPr>
              <a:t>)</a:t>
            </a:r>
            <a:r>
              <a:rPr lang="sk-SK" altLang="sk-SK" sz="2000">
                <a:latin typeface="Times New Roman" panose="02020603050405020304" pitchFamily="18" charset="0"/>
              </a:rPr>
              <a:t> = A</a:t>
            </a:r>
            <a:r>
              <a:rPr lang="en-US" altLang="sk-SK" sz="2000">
                <a:latin typeface="Times New Roman" panose="02020603050405020304" pitchFamily="18" charset="0"/>
              </a:rPr>
              <a:t>(t)=</a:t>
            </a:r>
            <a:r>
              <a:rPr lang="sk-SK" altLang="sk-SK" sz="2000">
                <a:latin typeface="Times New Roman" panose="02020603050405020304" pitchFamily="18" charset="0"/>
              </a:rPr>
              <a:t>4 </a:t>
            </a:r>
          </a:p>
        </p:txBody>
      </p:sp>
      <p:cxnSp>
        <p:nvCxnSpPr>
          <p:cNvPr id="59" name="Rovná spojovacia šípka 58">
            <a:extLst>
              <a:ext uri="{FF2B5EF4-FFF2-40B4-BE49-F238E27FC236}">
                <a16:creationId xmlns:a16="http://schemas.microsoft.com/office/drawing/2014/main" id="{CDEC884C-9803-1E00-ED17-F616A4C8DF9C}"/>
              </a:ext>
            </a:extLst>
          </p:cNvPr>
          <p:cNvCxnSpPr/>
          <p:nvPr/>
        </p:nvCxnSpPr>
        <p:spPr>
          <a:xfrm>
            <a:off x="714375" y="5981700"/>
            <a:ext cx="7215188" cy="1588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3" name="Rectangle 6">
            <a:extLst>
              <a:ext uri="{FF2B5EF4-FFF2-40B4-BE49-F238E27FC236}">
                <a16:creationId xmlns:a16="http://schemas.microsoft.com/office/drawing/2014/main" id="{AA45D653-3E23-B8FF-78FE-7673345A5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5410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44" name="Rectangle 17">
            <a:extLst>
              <a:ext uri="{FF2B5EF4-FFF2-40B4-BE49-F238E27FC236}">
                <a16:creationId xmlns:a16="http://schemas.microsoft.com/office/drawing/2014/main" id="{0B62409E-38CF-94C7-F5FA-3CD98B053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5410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45" name="Rectangle 30">
            <a:extLst>
              <a:ext uri="{FF2B5EF4-FFF2-40B4-BE49-F238E27FC236}">
                <a16:creationId xmlns:a16="http://schemas.microsoft.com/office/drawing/2014/main" id="{A11B4210-B3E5-0A13-AFC4-C2B719B6C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9763" y="5410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46" name="Rectangle 14">
            <a:extLst>
              <a:ext uri="{FF2B5EF4-FFF2-40B4-BE49-F238E27FC236}">
                <a16:creationId xmlns:a16="http://schemas.microsoft.com/office/drawing/2014/main" id="{B1F073E6-FF19-E31C-7450-831208AF3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538" y="54102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47" name="Rectangle 29">
            <a:extLst>
              <a:ext uri="{FF2B5EF4-FFF2-40B4-BE49-F238E27FC236}">
                <a16:creationId xmlns:a16="http://schemas.microsoft.com/office/drawing/2014/main" id="{5C68F599-1CD2-0B67-974E-648947EA8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525" y="5410200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4148" name="Rectangle 30">
            <a:extLst>
              <a:ext uri="{FF2B5EF4-FFF2-40B4-BE49-F238E27FC236}">
                <a16:creationId xmlns:a16="http://schemas.microsoft.com/office/drawing/2014/main" id="{4ED1AF10-CD9A-30E1-DB0A-AD8206540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5410200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cxnSp>
        <p:nvCxnSpPr>
          <p:cNvPr id="66" name="Rovná spojnica 65">
            <a:extLst>
              <a:ext uri="{FF2B5EF4-FFF2-40B4-BE49-F238E27FC236}">
                <a16:creationId xmlns:a16="http://schemas.microsoft.com/office/drawing/2014/main" id="{09100743-0CB1-51B5-E335-91310B82F63B}"/>
              </a:ext>
            </a:extLst>
          </p:cNvPr>
          <p:cNvCxnSpPr/>
          <p:nvPr/>
        </p:nvCxnSpPr>
        <p:spPr>
          <a:xfrm rot="5400000">
            <a:off x="155575" y="5732463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ovná spojnica 66">
            <a:extLst>
              <a:ext uri="{FF2B5EF4-FFF2-40B4-BE49-F238E27FC236}">
                <a16:creationId xmlns:a16="http://schemas.microsoft.com/office/drawing/2014/main" id="{5D78789C-9642-3CB4-CD0C-D9FACA9A798F}"/>
              </a:ext>
            </a:extLst>
          </p:cNvPr>
          <p:cNvCxnSpPr/>
          <p:nvPr/>
        </p:nvCxnSpPr>
        <p:spPr>
          <a:xfrm rot="5400000">
            <a:off x="1879601" y="5730875"/>
            <a:ext cx="1071562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1" name="Text Box 42">
            <a:extLst>
              <a:ext uri="{FF2B5EF4-FFF2-40B4-BE49-F238E27FC236}">
                <a16:creationId xmlns:a16="http://schemas.microsoft.com/office/drawing/2014/main" id="{037D4DBB-DFD6-75D1-3005-DFB3D3AAA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3" y="5948363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4152" name="Text Box 42">
            <a:extLst>
              <a:ext uri="{FF2B5EF4-FFF2-40B4-BE49-F238E27FC236}">
                <a16:creationId xmlns:a16="http://schemas.microsoft.com/office/drawing/2014/main" id="{C738E000-B606-2A63-37CB-CD3552338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775" y="5956300"/>
            <a:ext cx="261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t</a:t>
            </a:r>
          </a:p>
        </p:txBody>
      </p:sp>
      <p:cxnSp>
        <p:nvCxnSpPr>
          <p:cNvPr id="70" name="Rovná spojovacia šípka 69">
            <a:extLst>
              <a:ext uri="{FF2B5EF4-FFF2-40B4-BE49-F238E27FC236}">
                <a16:creationId xmlns:a16="http://schemas.microsoft.com/office/drawing/2014/main" id="{1921CAD2-9F5A-5C94-1A5F-DD06B9593A1C}"/>
              </a:ext>
            </a:extLst>
          </p:cNvPr>
          <p:cNvCxnSpPr/>
          <p:nvPr/>
        </p:nvCxnSpPr>
        <p:spPr>
          <a:xfrm>
            <a:off x="738188" y="5267325"/>
            <a:ext cx="1643062" cy="15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4" name="Text Box 38">
            <a:extLst>
              <a:ext uri="{FF2B5EF4-FFF2-40B4-BE49-F238E27FC236}">
                <a16:creationId xmlns:a16="http://schemas.microsoft.com/office/drawing/2014/main" id="{65CAFE84-1EC6-C2C7-F3DD-A00D79A33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0163" y="4873625"/>
            <a:ext cx="2476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sk-SK" altLang="sk-SK" sz="2000">
                <a:latin typeface="Times New Roman" panose="02020603050405020304" pitchFamily="18" charset="0"/>
              </a:rPr>
              <a:t>A</a:t>
            </a:r>
            <a:r>
              <a:rPr lang="en-US" altLang="sk-SK" sz="2000">
                <a:latin typeface="Times New Roman" panose="02020603050405020304" pitchFamily="18" charset="0"/>
              </a:rPr>
              <a:t>(</a:t>
            </a:r>
            <a:r>
              <a:rPr lang="sk-SK" altLang="sk-SK" sz="2000">
                <a:latin typeface="Times New Roman" panose="02020603050405020304" pitchFamily="18" charset="0"/>
              </a:rPr>
              <a:t>r,r+t</a:t>
            </a:r>
            <a:r>
              <a:rPr lang="en-US" altLang="sk-SK" sz="2000">
                <a:latin typeface="Times New Roman" panose="02020603050405020304" pitchFamily="18" charset="0"/>
              </a:rPr>
              <a:t>)</a:t>
            </a:r>
            <a:r>
              <a:rPr lang="sk-SK" altLang="sk-SK" sz="2000">
                <a:latin typeface="Times New Roman" panose="02020603050405020304" pitchFamily="18" charset="0"/>
              </a:rPr>
              <a:t> =</a:t>
            </a:r>
            <a:r>
              <a:rPr lang="en-US" altLang="sk-SK" sz="2000">
                <a:latin typeface="Times New Roman" panose="02020603050405020304" pitchFamily="18" charset="0"/>
              </a:rPr>
              <a:t>A(t)=</a:t>
            </a:r>
            <a:r>
              <a:rPr lang="sk-SK" altLang="sk-SK" sz="2000">
                <a:latin typeface="Times New Roman" panose="02020603050405020304" pitchFamily="18" charset="0"/>
              </a:rPr>
              <a:t>1 </a:t>
            </a:r>
          </a:p>
        </p:txBody>
      </p:sp>
      <p:cxnSp>
        <p:nvCxnSpPr>
          <p:cNvPr id="72" name="Rovná spojnica 71">
            <a:extLst>
              <a:ext uri="{FF2B5EF4-FFF2-40B4-BE49-F238E27FC236}">
                <a16:creationId xmlns:a16="http://schemas.microsoft.com/office/drawing/2014/main" id="{2242A805-7877-7E75-821D-F1729CEB6832}"/>
              </a:ext>
            </a:extLst>
          </p:cNvPr>
          <p:cNvCxnSpPr/>
          <p:nvPr/>
        </p:nvCxnSpPr>
        <p:spPr>
          <a:xfrm rot="5400000">
            <a:off x="2544762" y="5732463"/>
            <a:ext cx="107156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ovná spojnica 72">
            <a:extLst>
              <a:ext uri="{FF2B5EF4-FFF2-40B4-BE49-F238E27FC236}">
                <a16:creationId xmlns:a16="http://schemas.microsoft.com/office/drawing/2014/main" id="{BE0A0DBB-A4EE-DEA1-4BE7-4E0486431BA7}"/>
              </a:ext>
            </a:extLst>
          </p:cNvPr>
          <p:cNvCxnSpPr/>
          <p:nvPr/>
        </p:nvCxnSpPr>
        <p:spPr>
          <a:xfrm rot="5400000">
            <a:off x="4268788" y="5730875"/>
            <a:ext cx="10715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7" name="Text Box 42">
            <a:extLst>
              <a:ext uri="{FF2B5EF4-FFF2-40B4-BE49-F238E27FC236}">
                <a16:creationId xmlns:a16="http://schemas.microsoft.com/office/drawing/2014/main" id="{400815F8-8ECE-7A33-B82C-4A67395CC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5948363"/>
            <a:ext cx="287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4158" name="Text Box 42">
            <a:extLst>
              <a:ext uri="{FF2B5EF4-FFF2-40B4-BE49-F238E27FC236}">
                <a16:creationId xmlns:a16="http://schemas.microsoft.com/office/drawing/2014/main" id="{0775D09B-FAF1-CE5C-6C44-EA088F9BC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563" y="5956300"/>
            <a:ext cx="606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r + t</a:t>
            </a:r>
          </a:p>
        </p:txBody>
      </p:sp>
      <p:cxnSp>
        <p:nvCxnSpPr>
          <p:cNvPr id="76" name="Rovná spojovacia šípka 75">
            <a:extLst>
              <a:ext uri="{FF2B5EF4-FFF2-40B4-BE49-F238E27FC236}">
                <a16:creationId xmlns:a16="http://schemas.microsoft.com/office/drawing/2014/main" id="{5DBE1030-0955-0405-8940-3E3669E67296}"/>
              </a:ext>
            </a:extLst>
          </p:cNvPr>
          <p:cNvCxnSpPr/>
          <p:nvPr/>
        </p:nvCxnSpPr>
        <p:spPr>
          <a:xfrm>
            <a:off x="3127375" y="5267325"/>
            <a:ext cx="1643063" cy="15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0" name="Text Box 38">
            <a:extLst>
              <a:ext uri="{FF2B5EF4-FFF2-40B4-BE49-F238E27FC236}">
                <a16:creationId xmlns:a16="http://schemas.microsoft.com/office/drawing/2014/main" id="{8928514C-3FEB-56F7-BF58-4BFC70052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4876800"/>
            <a:ext cx="2054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2000">
                <a:latin typeface="Times New Roman" panose="02020603050405020304" pitchFamily="18" charset="0"/>
              </a:rPr>
              <a:t>A</a:t>
            </a:r>
            <a:r>
              <a:rPr lang="en-US" altLang="sk-SK" sz="2000">
                <a:latin typeface="Times New Roman" panose="02020603050405020304" pitchFamily="18" charset="0"/>
              </a:rPr>
              <a:t>(</a:t>
            </a:r>
            <a:r>
              <a:rPr lang="sk-SK" altLang="sk-SK" sz="2000">
                <a:latin typeface="Times New Roman" panose="02020603050405020304" pitchFamily="18" charset="0"/>
              </a:rPr>
              <a:t>s,s+t</a:t>
            </a:r>
            <a:r>
              <a:rPr lang="en-US" altLang="sk-SK" sz="2000">
                <a:latin typeface="Times New Roman" panose="02020603050405020304" pitchFamily="18" charset="0"/>
              </a:rPr>
              <a:t>)</a:t>
            </a:r>
            <a:r>
              <a:rPr lang="sk-SK" altLang="sk-SK" sz="2000">
                <a:latin typeface="Times New Roman" panose="02020603050405020304" pitchFamily="18" charset="0"/>
              </a:rPr>
              <a:t> =</a:t>
            </a:r>
            <a:r>
              <a:rPr lang="en-US" altLang="sk-SK" sz="2000">
                <a:latin typeface="Times New Roman" panose="02020603050405020304" pitchFamily="18" charset="0"/>
              </a:rPr>
              <a:t>A(t)=</a:t>
            </a:r>
            <a:r>
              <a:rPr lang="sk-SK" altLang="sk-SK" sz="2000">
                <a:latin typeface="Times New Roman" panose="02020603050405020304" pitchFamily="18" charset="0"/>
              </a:rPr>
              <a:t>2 </a:t>
            </a:r>
          </a:p>
        </p:txBody>
      </p:sp>
      <p:cxnSp>
        <p:nvCxnSpPr>
          <p:cNvPr id="78" name="Rovná spojnica 77">
            <a:extLst>
              <a:ext uri="{FF2B5EF4-FFF2-40B4-BE49-F238E27FC236}">
                <a16:creationId xmlns:a16="http://schemas.microsoft.com/office/drawing/2014/main" id="{5D20CAD0-A89B-ACB2-094B-9809CC0F965D}"/>
              </a:ext>
            </a:extLst>
          </p:cNvPr>
          <p:cNvCxnSpPr/>
          <p:nvPr/>
        </p:nvCxnSpPr>
        <p:spPr>
          <a:xfrm rot="5400000">
            <a:off x="4994275" y="5735638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ovná spojnica 78">
            <a:extLst>
              <a:ext uri="{FF2B5EF4-FFF2-40B4-BE49-F238E27FC236}">
                <a16:creationId xmlns:a16="http://schemas.microsoft.com/office/drawing/2014/main" id="{B983DCF5-8FBC-5B07-AE30-0429F7446F33}"/>
              </a:ext>
            </a:extLst>
          </p:cNvPr>
          <p:cNvCxnSpPr/>
          <p:nvPr/>
        </p:nvCxnSpPr>
        <p:spPr>
          <a:xfrm rot="5400000">
            <a:off x="6716713" y="5734050"/>
            <a:ext cx="10715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3" name="Text Box 42">
            <a:extLst>
              <a:ext uri="{FF2B5EF4-FFF2-40B4-BE49-F238E27FC236}">
                <a16:creationId xmlns:a16="http://schemas.microsoft.com/office/drawing/2014/main" id="{F8530EAF-4CFD-BC1C-5ED3-6906753BF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5951538"/>
            <a:ext cx="274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4164" name="Text Box 42">
            <a:extLst>
              <a:ext uri="{FF2B5EF4-FFF2-40B4-BE49-F238E27FC236}">
                <a16:creationId xmlns:a16="http://schemas.microsoft.com/office/drawing/2014/main" id="{750B0C99-A91F-E504-D2E8-C9C5E62D7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388" y="5959475"/>
            <a:ext cx="598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s + t</a:t>
            </a:r>
          </a:p>
        </p:txBody>
      </p:sp>
      <p:cxnSp>
        <p:nvCxnSpPr>
          <p:cNvPr id="82" name="Rovná spojovacia šípka 81">
            <a:extLst>
              <a:ext uri="{FF2B5EF4-FFF2-40B4-BE49-F238E27FC236}">
                <a16:creationId xmlns:a16="http://schemas.microsoft.com/office/drawing/2014/main" id="{C9ECF8D1-E6BE-05BE-B0E5-A1C7507A5F49}"/>
              </a:ext>
            </a:extLst>
          </p:cNvPr>
          <p:cNvCxnSpPr/>
          <p:nvPr/>
        </p:nvCxnSpPr>
        <p:spPr>
          <a:xfrm>
            <a:off x="5575300" y="5270500"/>
            <a:ext cx="1643063" cy="15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2">
            <a:extLst>
              <a:ext uri="{FF2B5EF4-FFF2-40B4-BE49-F238E27FC236}">
                <a16:creationId xmlns:a16="http://schemas.microsoft.com/office/drawing/2014/main" id="{086F2013-2385-37B0-29C5-B8AC854EF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11E9AC8B-D1A7-6C37-2772-D0402AD05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60350"/>
            <a:ext cx="800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sk-SK" altLang="sk-SK" sz="2400" b="1">
                <a:solidFill>
                  <a:schemeClr val="tx2"/>
                </a:solidFill>
                <a:latin typeface="Times New Roman" panose="02020603050405020304" pitchFamily="18" charset="0"/>
              </a:rPr>
              <a:t>IP Traffic Description</a:t>
            </a:r>
            <a:endParaRPr lang="en-US" altLang="sk-SK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285" name="Rectangle 5">
            <a:extLst>
              <a:ext uri="{FF2B5EF4-FFF2-40B4-BE49-F238E27FC236}">
                <a16:creationId xmlns:a16="http://schemas.microsoft.com/office/drawing/2014/main" id="{99CE8C41-C11F-28E5-42F2-3686F70C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857250"/>
            <a:ext cx="7929563" cy="100012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If we consider arrival </a:t>
            </a:r>
            <a:r>
              <a:rPr lang="en-US" sz="2000" dirty="0" err="1">
                <a:solidFill>
                  <a:schemeClr val="tx2"/>
                </a:solidFill>
                <a:latin typeface="Times New Roman" pitchFamily="18" charset="0"/>
              </a:rPr>
              <a:t>proccess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as stationary process:</a:t>
            </a:r>
            <a:br>
              <a:rPr lang="en-US" sz="2000" i="1" dirty="0">
                <a:solidFill>
                  <a:schemeClr val="tx2"/>
                </a:solidFill>
                <a:latin typeface="Times New Roman" pitchFamily="18" charset="0"/>
              </a:rPr>
            </a:br>
            <a:r>
              <a:rPr lang="en-US" sz="2000" i="1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stochastic process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(t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: the </a:t>
            </a:r>
            <a:r>
              <a:rPr lang="en-US" sz="2000" dirty="0" err="1">
                <a:solidFill>
                  <a:schemeClr val="tx2"/>
                </a:solidFill>
                <a:latin typeface="Times New Roman" pitchFamily="18" charset="0"/>
              </a:rPr>
              <a:t>cummulant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number of arrivals by the time </a:t>
            </a:r>
            <a:r>
              <a:rPr lang="en-US" sz="2000" b="1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b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</a:br>
            <a:r>
              <a:rPr lang="en-US" sz="2000" i="1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increments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a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(t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)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: the number of arrivals at the time </a:t>
            </a:r>
            <a:r>
              <a:rPr lang="en-US" sz="2000" b="1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(</a:t>
            </a:r>
            <a:r>
              <a:rPr lang="en-US" sz="2000" b="1" dirty="0">
                <a:solidFill>
                  <a:schemeClr val="tx2"/>
                </a:solidFill>
                <a:latin typeface="Times New Roman" pitchFamily="18" charset="0"/>
              </a:rPr>
              <a:t>t –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time slot)</a:t>
            </a:r>
          </a:p>
        </p:txBody>
      </p:sp>
      <p:sp>
        <p:nvSpPr>
          <p:cNvPr id="5125" name="Rectangle 6">
            <a:extLst>
              <a:ext uri="{FF2B5EF4-FFF2-40B4-BE49-F238E27FC236}">
                <a16:creationId xmlns:a16="http://schemas.microsoft.com/office/drawing/2014/main" id="{7AF266AC-7EE0-4518-73F3-83FF45554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" y="2465388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26" name="Rectangle 13">
            <a:extLst>
              <a:ext uri="{FF2B5EF4-FFF2-40B4-BE49-F238E27FC236}">
                <a16:creationId xmlns:a16="http://schemas.microsoft.com/office/drawing/2014/main" id="{FDA2DEBE-9D19-D75D-9A22-BEB840616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650" y="2465388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27" name="Rectangle 16">
            <a:extLst>
              <a:ext uri="{FF2B5EF4-FFF2-40B4-BE49-F238E27FC236}">
                <a16:creationId xmlns:a16="http://schemas.microsoft.com/office/drawing/2014/main" id="{0D092647-D435-F3C9-4982-1F5474A72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2465388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28" name="Rectangle 17">
            <a:extLst>
              <a:ext uri="{FF2B5EF4-FFF2-40B4-BE49-F238E27FC236}">
                <a16:creationId xmlns:a16="http://schemas.microsoft.com/office/drawing/2014/main" id="{85DCF546-6BEB-9C50-57D4-59AF83885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175" y="2465388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29" name="Rectangle 29">
            <a:extLst>
              <a:ext uri="{FF2B5EF4-FFF2-40B4-BE49-F238E27FC236}">
                <a16:creationId xmlns:a16="http://schemas.microsoft.com/office/drawing/2014/main" id="{4E7B6A72-8995-ED03-E332-2FF8638D1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2465388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30" name="Rectangle 30">
            <a:extLst>
              <a:ext uri="{FF2B5EF4-FFF2-40B4-BE49-F238E27FC236}">
                <a16:creationId xmlns:a16="http://schemas.microsoft.com/office/drawing/2014/main" id="{3343712C-3AEE-205E-5F31-E753EDAC8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465388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31" name="Text Box 38">
            <a:extLst>
              <a:ext uri="{FF2B5EF4-FFF2-40B4-BE49-F238E27FC236}">
                <a16:creationId xmlns:a16="http://schemas.microsoft.com/office/drawing/2014/main" id="{EA8BDB5D-DB31-4BEC-8228-2157FDF77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113" y="1928813"/>
            <a:ext cx="933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k-SK" sz="2000">
                <a:latin typeface="Times New Roman" panose="02020603050405020304" pitchFamily="18" charset="0"/>
              </a:rPr>
              <a:t>a(1)=</a:t>
            </a:r>
            <a:r>
              <a:rPr lang="sk-SK" altLang="sk-SK" sz="2000">
                <a:latin typeface="Times New Roman" panose="02020603050405020304" pitchFamily="18" charset="0"/>
              </a:rPr>
              <a:t>4 </a:t>
            </a:r>
          </a:p>
        </p:txBody>
      </p:sp>
      <p:cxnSp>
        <p:nvCxnSpPr>
          <p:cNvPr id="59" name="Rovná spojovacia šípka 58">
            <a:extLst>
              <a:ext uri="{FF2B5EF4-FFF2-40B4-BE49-F238E27FC236}">
                <a16:creationId xmlns:a16="http://schemas.microsoft.com/office/drawing/2014/main" id="{C4A82B89-6C95-FFD5-A6AA-6F1D8ECBF24A}"/>
              </a:ext>
            </a:extLst>
          </p:cNvPr>
          <p:cNvCxnSpPr/>
          <p:nvPr/>
        </p:nvCxnSpPr>
        <p:spPr>
          <a:xfrm>
            <a:off x="858838" y="3036888"/>
            <a:ext cx="7215187" cy="1587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3" name="Rectangle 6">
            <a:extLst>
              <a:ext uri="{FF2B5EF4-FFF2-40B4-BE49-F238E27FC236}">
                <a16:creationId xmlns:a16="http://schemas.microsoft.com/office/drawing/2014/main" id="{93E291EF-2EC3-C12F-BF30-31DBA0F7E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975" y="2465388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34" name="Rectangle 17">
            <a:extLst>
              <a:ext uri="{FF2B5EF4-FFF2-40B4-BE49-F238E27FC236}">
                <a16:creationId xmlns:a16="http://schemas.microsoft.com/office/drawing/2014/main" id="{F94082D8-BC33-939B-7E07-8E22A32EE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2465388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35" name="Rectangle 30">
            <a:extLst>
              <a:ext uri="{FF2B5EF4-FFF2-40B4-BE49-F238E27FC236}">
                <a16:creationId xmlns:a16="http://schemas.microsoft.com/office/drawing/2014/main" id="{9B297DD1-E8AE-ACE3-CB28-B0EB12B0C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225" y="2465388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36" name="Rectangle 14">
            <a:extLst>
              <a:ext uri="{FF2B5EF4-FFF2-40B4-BE49-F238E27FC236}">
                <a16:creationId xmlns:a16="http://schemas.microsoft.com/office/drawing/2014/main" id="{56FDD2B4-A38C-3564-62C9-FD7907706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2465388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37" name="Rectangle 29">
            <a:extLst>
              <a:ext uri="{FF2B5EF4-FFF2-40B4-BE49-F238E27FC236}">
                <a16:creationId xmlns:a16="http://schemas.microsoft.com/office/drawing/2014/main" id="{66057656-DBBD-B226-F635-5EC332802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7288" y="2465388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38" name="Rectangle 30">
            <a:extLst>
              <a:ext uri="{FF2B5EF4-FFF2-40B4-BE49-F238E27FC236}">
                <a16:creationId xmlns:a16="http://schemas.microsoft.com/office/drawing/2014/main" id="{1EEC70DD-B289-CA6B-F2F9-BEC3679A4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2465388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cxnSp>
        <p:nvCxnSpPr>
          <p:cNvPr id="66" name="Rovná spojnica 65">
            <a:extLst>
              <a:ext uri="{FF2B5EF4-FFF2-40B4-BE49-F238E27FC236}">
                <a16:creationId xmlns:a16="http://schemas.microsoft.com/office/drawing/2014/main" id="{051FEE6C-6A8E-C055-BB3B-E2B12E4AB373}"/>
              </a:ext>
            </a:extLst>
          </p:cNvPr>
          <p:cNvCxnSpPr/>
          <p:nvPr/>
        </p:nvCxnSpPr>
        <p:spPr>
          <a:xfrm rot="5400000">
            <a:off x="300037" y="2786063"/>
            <a:ext cx="107156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ovná spojnica 66">
            <a:extLst>
              <a:ext uri="{FF2B5EF4-FFF2-40B4-BE49-F238E27FC236}">
                <a16:creationId xmlns:a16="http://schemas.microsoft.com/office/drawing/2014/main" id="{EBB112A8-7704-2A23-D628-40C633A6ED24}"/>
              </a:ext>
            </a:extLst>
          </p:cNvPr>
          <p:cNvCxnSpPr/>
          <p:nvPr/>
        </p:nvCxnSpPr>
        <p:spPr>
          <a:xfrm rot="5400000">
            <a:off x="2024062" y="2786063"/>
            <a:ext cx="107156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1" name="Text Box 42">
            <a:extLst>
              <a:ext uri="{FF2B5EF4-FFF2-40B4-BE49-F238E27FC236}">
                <a16:creationId xmlns:a16="http://schemas.microsoft.com/office/drawing/2014/main" id="{7CE94702-43AE-E6BD-1880-8C4B282BD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75" y="3003550"/>
            <a:ext cx="30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5142" name="Text Box 42">
            <a:extLst>
              <a:ext uri="{FF2B5EF4-FFF2-40B4-BE49-F238E27FC236}">
                <a16:creationId xmlns:a16="http://schemas.microsoft.com/office/drawing/2014/main" id="{A444993E-3431-AD28-89DA-07EC52F9B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3011488"/>
            <a:ext cx="261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t</a:t>
            </a:r>
          </a:p>
        </p:txBody>
      </p:sp>
      <p:cxnSp>
        <p:nvCxnSpPr>
          <p:cNvPr id="70" name="Rovná spojovacia šípka 69">
            <a:extLst>
              <a:ext uri="{FF2B5EF4-FFF2-40B4-BE49-F238E27FC236}">
                <a16:creationId xmlns:a16="http://schemas.microsoft.com/office/drawing/2014/main" id="{8CB0C825-AAA4-EB7F-3B28-C2A50D3A5880}"/>
              </a:ext>
            </a:extLst>
          </p:cNvPr>
          <p:cNvCxnSpPr/>
          <p:nvPr/>
        </p:nvCxnSpPr>
        <p:spPr>
          <a:xfrm>
            <a:off x="882650" y="2322513"/>
            <a:ext cx="1643063" cy="158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4" name="Text Box 38">
            <a:extLst>
              <a:ext uri="{FF2B5EF4-FFF2-40B4-BE49-F238E27FC236}">
                <a16:creationId xmlns:a16="http://schemas.microsoft.com/office/drawing/2014/main" id="{548CC60A-1A5F-4F46-040E-2F70BB479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0" y="1928813"/>
            <a:ext cx="933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k-SK" sz="2000">
                <a:latin typeface="Times New Roman" panose="02020603050405020304" pitchFamily="18" charset="0"/>
              </a:rPr>
              <a:t>a(2)=3</a:t>
            </a:r>
            <a:r>
              <a:rPr lang="sk-SK" altLang="sk-SK" sz="2000">
                <a:latin typeface="Times New Roman" panose="02020603050405020304" pitchFamily="18" charset="0"/>
              </a:rPr>
              <a:t> </a:t>
            </a:r>
          </a:p>
        </p:txBody>
      </p:sp>
      <p:cxnSp>
        <p:nvCxnSpPr>
          <p:cNvPr id="89" name="Rovná spojnica 88">
            <a:extLst>
              <a:ext uri="{FF2B5EF4-FFF2-40B4-BE49-F238E27FC236}">
                <a16:creationId xmlns:a16="http://schemas.microsoft.com/office/drawing/2014/main" id="{C38DD2DE-8AC1-0D9B-7438-0C3F391240BF}"/>
              </a:ext>
            </a:extLst>
          </p:cNvPr>
          <p:cNvCxnSpPr/>
          <p:nvPr/>
        </p:nvCxnSpPr>
        <p:spPr>
          <a:xfrm rot="5400000">
            <a:off x="3727450" y="2786063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6" name="Text Box 42">
            <a:extLst>
              <a:ext uri="{FF2B5EF4-FFF2-40B4-BE49-F238E27FC236}">
                <a16:creationId xmlns:a16="http://schemas.microsoft.com/office/drawing/2014/main" id="{733A8CF1-769F-C821-C52C-B793110EB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25" y="3011488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k-SK" sz="1800" b="1">
                <a:latin typeface="Times New Roman" panose="02020603050405020304" pitchFamily="18" charset="0"/>
              </a:rPr>
              <a:t>2</a:t>
            </a:r>
            <a:r>
              <a:rPr lang="sk-SK" altLang="sk-SK" sz="1800" b="1">
                <a:latin typeface="Times New Roman" panose="02020603050405020304" pitchFamily="18" charset="0"/>
              </a:rPr>
              <a:t>t</a:t>
            </a:r>
          </a:p>
        </p:txBody>
      </p:sp>
      <p:cxnSp>
        <p:nvCxnSpPr>
          <p:cNvPr id="92" name="Rovná spojovacia šípka 91">
            <a:extLst>
              <a:ext uri="{FF2B5EF4-FFF2-40B4-BE49-F238E27FC236}">
                <a16:creationId xmlns:a16="http://schemas.microsoft.com/office/drawing/2014/main" id="{51450325-3BFD-FA48-6C6D-5315E388DEB5}"/>
              </a:ext>
            </a:extLst>
          </p:cNvPr>
          <p:cNvCxnSpPr/>
          <p:nvPr/>
        </p:nvCxnSpPr>
        <p:spPr>
          <a:xfrm>
            <a:off x="2586038" y="2322513"/>
            <a:ext cx="1643062" cy="158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8" name="Text Box 38">
            <a:extLst>
              <a:ext uri="{FF2B5EF4-FFF2-40B4-BE49-F238E27FC236}">
                <a16:creationId xmlns:a16="http://schemas.microsoft.com/office/drawing/2014/main" id="{93657034-1CFA-4940-282C-D0352A78A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1928813"/>
            <a:ext cx="933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k-SK" sz="2000">
                <a:latin typeface="Times New Roman" panose="02020603050405020304" pitchFamily="18" charset="0"/>
              </a:rPr>
              <a:t>a(3)=2</a:t>
            </a:r>
            <a:r>
              <a:rPr lang="sk-SK" altLang="sk-SK" sz="2000">
                <a:latin typeface="Times New Roman" panose="02020603050405020304" pitchFamily="18" charset="0"/>
              </a:rPr>
              <a:t> </a:t>
            </a:r>
          </a:p>
        </p:txBody>
      </p:sp>
      <p:cxnSp>
        <p:nvCxnSpPr>
          <p:cNvPr id="94" name="Rovná spojnica 93">
            <a:extLst>
              <a:ext uri="{FF2B5EF4-FFF2-40B4-BE49-F238E27FC236}">
                <a16:creationId xmlns:a16="http://schemas.microsoft.com/office/drawing/2014/main" id="{AD04DBBA-15A3-452B-7EC9-EC98168BCE0C}"/>
              </a:ext>
            </a:extLst>
          </p:cNvPr>
          <p:cNvCxnSpPr/>
          <p:nvPr/>
        </p:nvCxnSpPr>
        <p:spPr>
          <a:xfrm rot="5400000">
            <a:off x="5470525" y="2786063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0" name="Text Box 42">
            <a:extLst>
              <a:ext uri="{FF2B5EF4-FFF2-40B4-BE49-F238E27FC236}">
                <a16:creationId xmlns:a16="http://schemas.microsoft.com/office/drawing/2014/main" id="{025ECAEC-D0CB-E9FF-B4F3-D04F6131B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3011488"/>
            <a:ext cx="376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k-SK" sz="1800" b="1">
                <a:latin typeface="Times New Roman" panose="02020603050405020304" pitchFamily="18" charset="0"/>
              </a:rPr>
              <a:t>3</a:t>
            </a:r>
            <a:r>
              <a:rPr lang="sk-SK" altLang="sk-SK" sz="1800" b="1">
                <a:latin typeface="Times New Roman" panose="02020603050405020304" pitchFamily="18" charset="0"/>
              </a:rPr>
              <a:t>t</a:t>
            </a:r>
          </a:p>
        </p:txBody>
      </p:sp>
      <p:cxnSp>
        <p:nvCxnSpPr>
          <p:cNvPr id="96" name="Rovná spojovacia šípka 95">
            <a:extLst>
              <a:ext uri="{FF2B5EF4-FFF2-40B4-BE49-F238E27FC236}">
                <a16:creationId xmlns:a16="http://schemas.microsoft.com/office/drawing/2014/main" id="{638A90CF-D9A5-E18F-2178-701B7AA72F58}"/>
              </a:ext>
            </a:extLst>
          </p:cNvPr>
          <p:cNvCxnSpPr/>
          <p:nvPr/>
        </p:nvCxnSpPr>
        <p:spPr>
          <a:xfrm>
            <a:off x="4327525" y="2322513"/>
            <a:ext cx="1644650" cy="158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2" name="Text Box 38">
            <a:extLst>
              <a:ext uri="{FF2B5EF4-FFF2-40B4-BE49-F238E27FC236}">
                <a16:creationId xmlns:a16="http://schemas.microsoft.com/office/drawing/2014/main" id="{D26C6F44-C66E-7B01-2CC3-0A713EB8D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2075" y="1928813"/>
            <a:ext cx="933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k-SK" sz="2000">
                <a:latin typeface="Times New Roman" panose="02020603050405020304" pitchFamily="18" charset="0"/>
              </a:rPr>
              <a:t>a(4)=6</a:t>
            </a:r>
            <a:r>
              <a:rPr lang="sk-SK" altLang="sk-SK" sz="2000">
                <a:latin typeface="Times New Roman" panose="02020603050405020304" pitchFamily="18" charset="0"/>
              </a:rPr>
              <a:t> </a:t>
            </a:r>
          </a:p>
        </p:txBody>
      </p:sp>
      <p:cxnSp>
        <p:nvCxnSpPr>
          <p:cNvPr id="98" name="Rovná spojnica 97">
            <a:extLst>
              <a:ext uri="{FF2B5EF4-FFF2-40B4-BE49-F238E27FC236}">
                <a16:creationId xmlns:a16="http://schemas.microsoft.com/office/drawing/2014/main" id="{67E9280A-42D1-1F0F-B301-B04BE3FEC434}"/>
              </a:ext>
            </a:extLst>
          </p:cNvPr>
          <p:cNvCxnSpPr/>
          <p:nvPr/>
        </p:nvCxnSpPr>
        <p:spPr>
          <a:xfrm rot="5400000">
            <a:off x="7185025" y="2786063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4" name="Text Box 42">
            <a:extLst>
              <a:ext uri="{FF2B5EF4-FFF2-40B4-BE49-F238E27FC236}">
                <a16:creationId xmlns:a16="http://schemas.microsoft.com/office/drawing/2014/main" id="{16A6CEFF-C939-02DB-C664-F9612BAA5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011488"/>
            <a:ext cx="376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k-SK" sz="1800" b="1">
                <a:latin typeface="Times New Roman" panose="02020603050405020304" pitchFamily="18" charset="0"/>
              </a:rPr>
              <a:t>4</a:t>
            </a:r>
            <a:r>
              <a:rPr lang="sk-SK" altLang="sk-SK" sz="1800" b="1">
                <a:latin typeface="Times New Roman" panose="02020603050405020304" pitchFamily="18" charset="0"/>
              </a:rPr>
              <a:t>t</a:t>
            </a:r>
          </a:p>
        </p:txBody>
      </p:sp>
      <p:cxnSp>
        <p:nvCxnSpPr>
          <p:cNvPr id="100" name="Rovná spojovacia šípka 99">
            <a:extLst>
              <a:ext uri="{FF2B5EF4-FFF2-40B4-BE49-F238E27FC236}">
                <a16:creationId xmlns:a16="http://schemas.microsoft.com/office/drawing/2014/main" id="{4D125002-3974-5FBB-5B26-E4900587DCD6}"/>
              </a:ext>
            </a:extLst>
          </p:cNvPr>
          <p:cNvCxnSpPr/>
          <p:nvPr/>
        </p:nvCxnSpPr>
        <p:spPr>
          <a:xfrm>
            <a:off x="6043613" y="2322513"/>
            <a:ext cx="1643062" cy="158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6" name="Rectangle 30">
            <a:extLst>
              <a:ext uri="{FF2B5EF4-FFF2-40B4-BE49-F238E27FC236}">
                <a16:creationId xmlns:a16="http://schemas.microsoft.com/office/drawing/2014/main" id="{A88A5C31-F82E-5FB5-5337-EC7DDF608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113" y="2466975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57" name="Rectangle 30">
            <a:extLst>
              <a:ext uri="{FF2B5EF4-FFF2-40B4-BE49-F238E27FC236}">
                <a16:creationId xmlns:a16="http://schemas.microsoft.com/office/drawing/2014/main" id="{0FD059AA-0D43-F09B-4D7A-9BB39A481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838" y="2462213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5158" name="Rectangle 30">
            <a:extLst>
              <a:ext uri="{FF2B5EF4-FFF2-40B4-BE49-F238E27FC236}">
                <a16:creationId xmlns:a16="http://schemas.microsoft.com/office/drawing/2014/main" id="{0C001E44-F3C5-D1B5-41D8-4CFF09EDC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3" y="246380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pic>
        <p:nvPicPr>
          <p:cNvPr id="104" name="Picture 2" descr="tok2">
            <a:extLst>
              <a:ext uri="{FF2B5EF4-FFF2-40B4-BE49-F238E27FC236}">
                <a16:creationId xmlns:a16="http://schemas.microsoft.com/office/drawing/2014/main" id="{EEF6CA7B-69C4-1239-5A58-469CF91B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8200"/>
            <a:ext cx="4643438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60" name="Object 2">
            <a:extLst>
              <a:ext uri="{FF2B5EF4-FFF2-40B4-BE49-F238E27FC236}">
                <a16:creationId xmlns:a16="http://schemas.microsoft.com/office/drawing/2014/main" id="{EB63D620-C740-6EDB-E951-8B407A30B6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5925" y="6530975"/>
          <a:ext cx="160338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3" imgW="88746" imgH="152136" progId="Equation.3">
                  <p:embed/>
                </p:oleObj>
              </mc:Choice>
              <mc:Fallback>
                <p:oleObj name="Rovnica" r:id="rId3" imgW="88746" imgH="152136" progId="Equation.3">
                  <p:embed/>
                  <p:pic>
                    <p:nvPicPr>
                      <p:cNvPr id="5160" name="Object 2">
                        <a:extLst>
                          <a:ext uri="{FF2B5EF4-FFF2-40B4-BE49-F238E27FC236}">
                            <a16:creationId xmlns:a16="http://schemas.microsoft.com/office/drawing/2014/main" id="{EB63D620-C740-6EDB-E951-8B407A30B6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5925" y="6530975"/>
                        <a:ext cx="160338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2" descr="tok2">
            <a:extLst>
              <a:ext uri="{FF2B5EF4-FFF2-40B4-BE49-F238E27FC236}">
                <a16:creationId xmlns:a16="http://schemas.microsoft.com/office/drawing/2014/main" id="{CA5B6AA2-F04F-667F-45D0-4A9D8E58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378200"/>
            <a:ext cx="4643437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>
            <a:extLst>
              <a:ext uri="{FF2B5EF4-FFF2-40B4-BE49-F238E27FC236}">
                <a16:creationId xmlns:a16="http://schemas.microsoft.com/office/drawing/2014/main" id="{137E312D-AD37-A550-17DE-B1CDF1DF3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0" y="2143125"/>
            <a:ext cx="3000375" cy="8572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7171" name="Line 2">
            <a:extLst>
              <a:ext uri="{FF2B5EF4-FFF2-40B4-BE49-F238E27FC236}">
                <a16:creationId xmlns:a16="http://schemas.microsoft.com/office/drawing/2014/main" id="{4813A9A9-D150-C506-1A00-14310E1D3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k-SK"/>
          </a:p>
        </p:txBody>
      </p:sp>
      <p:sp>
        <p:nvSpPr>
          <p:cNvPr id="7172" name="Text Box 3">
            <a:extLst>
              <a:ext uri="{FF2B5EF4-FFF2-40B4-BE49-F238E27FC236}">
                <a16:creationId xmlns:a16="http://schemas.microsoft.com/office/drawing/2014/main" id="{3666D53C-FDA7-2285-F48F-2E406B2AD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60350"/>
            <a:ext cx="800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sk-SK" altLang="sk-SK" sz="2400" b="1">
                <a:solidFill>
                  <a:schemeClr val="tx2"/>
                </a:solidFill>
                <a:latin typeface="Times New Roman" panose="02020603050405020304" pitchFamily="18" charset="0"/>
              </a:rPr>
              <a:t>IP Traffic Description</a:t>
            </a:r>
            <a:endParaRPr lang="en-US" altLang="sk-SK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285" name="Rectangle 5">
            <a:extLst>
              <a:ext uri="{FF2B5EF4-FFF2-40B4-BE49-F238E27FC236}">
                <a16:creationId xmlns:a16="http://schemas.microsoft.com/office/drawing/2014/main" id="{65ACD429-1589-0478-179E-2EE26C5B8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2241550"/>
            <a:ext cx="1000125" cy="42862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0.000000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0.001167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0.001448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0.001664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0.003629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0.004798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0.005108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0.005311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0.005962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0.007273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0.008424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0.008713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0.008990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0.010883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0.012047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0.012280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</a:rPr>
              <a:t>0.012363</a:t>
            </a:r>
          </a:p>
        </p:txBody>
      </p:sp>
      <p:sp>
        <p:nvSpPr>
          <p:cNvPr id="74" name="Rectangle 17">
            <a:extLst>
              <a:ext uri="{FF2B5EF4-FFF2-40B4-BE49-F238E27FC236}">
                <a16:creationId xmlns:a16="http://schemas.microsoft.com/office/drawing/2014/main" id="{956C25B4-D3AE-F4C1-AC27-A00377E55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463" y="347345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76" name="Rectangle 30">
            <a:extLst>
              <a:ext uri="{FF2B5EF4-FFF2-40B4-BE49-F238E27FC236}">
                <a16:creationId xmlns:a16="http://schemas.microsoft.com/office/drawing/2014/main" id="{541FC343-B01A-E820-D857-FA28AB125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288" y="347345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cxnSp>
        <p:nvCxnSpPr>
          <p:cNvPr id="78" name="Rovná spojovacia šípka 77">
            <a:extLst>
              <a:ext uri="{FF2B5EF4-FFF2-40B4-BE49-F238E27FC236}">
                <a16:creationId xmlns:a16="http://schemas.microsoft.com/office/drawing/2014/main" id="{B2B933C2-F219-B27C-05F5-CFC3313D07E2}"/>
              </a:ext>
            </a:extLst>
          </p:cNvPr>
          <p:cNvCxnSpPr/>
          <p:nvPr/>
        </p:nvCxnSpPr>
        <p:spPr>
          <a:xfrm>
            <a:off x="1500188" y="4044950"/>
            <a:ext cx="7350125" cy="1588"/>
          </a:xfrm>
          <a:prstGeom prst="straightConnector1">
            <a:avLst/>
          </a:prstGeom>
          <a:ln w="25400" cmpd="sng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6">
            <a:extLst>
              <a:ext uri="{FF2B5EF4-FFF2-40B4-BE49-F238E27FC236}">
                <a16:creationId xmlns:a16="http://schemas.microsoft.com/office/drawing/2014/main" id="{F14DEA94-007E-AE79-F86B-2D4F37B03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263" y="347345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80" name="Rectangle 17">
            <a:extLst>
              <a:ext uri="{FF2B5EF4-FFF2-40B4-BE49-F238E27FC236}">
                <a16:creationId xmlns:a16="http://schemas.microsoft.com/office/drawing/2014/main" id="{D8CFC475-AA48-0CF6-FE6B-CA74A2B65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288" y="347345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81" name="Rectangle 30">
            <a:extLst>
              <a:ext uri="{FF2B5EF4-FFF2-40B4-BE49-F238E27FC236}">
                <a16:creationId xmlns:a16="http://schemas.microsoft.com/office/drawing/2014/main" id="{8509CD87-CAD6-7731-78A7-9B202A6C4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5" y="3473450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82" name="Rectangle 14">
            <a:extLst>
              <a:ext uri="{FF2B5EF4-FFF2-40B4-BE49-F238E27FC236}">
                <a16:creationId xmlns:a16="http://schemas.microsoft.com/office/drawing/2014/main" id="{8DE40629-CF6E-1B36-A782-039878B7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8" y="3473450"/>
            <a:ext cx="144462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sp>
        <p:nvSpPr>
          <p:cNvPr id="83" name="Rectangle 29">
            <a:extLst>
              <a:ext uri="{FF2B5EF4-FFF2-40B4-BE49-F238E27FC236}">
                <a16:creationId xmlns:a16="http://schemas.microsoft.com/office/drawing/2014/main" id="{237833A6-7871-3D3D-49F5-F0AF7C702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3575" y="3473450"/>
            <a:ext cx="144463" cy="5048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k-SK" altLang="sk-SK" sz="1800">
              <a:latin typeface="Symbol" panose="05050102010706020507" pitchFamily="18" charset="2"/>
            </a:endParaRPr>
          </a:p>
        </p:txBody>
      </p:sp>
      <p:cxnSp>
        <p:nvCxnSpPr>
          <p:cNvPr id="86" name="Rovná spojnica 85">
            <a:extLst>
              <a:ext uri="{FF2B5EF4-FFF2-40B4-BE49-F238E27FC236}">
                <a16:creationId xmlns:a16="http://schemas.microsoft.com/office/drawing/2014/main" id="{A87AA107-46B5-86D7-1004-C4663D7CBA3C}"/>
              </a:ext>
            </a:extLst>
          </p:cNvPr>
          <p:cNvCxnSpPr/>
          <p:nvPr/>
        </p:nvCxnSpPr>
        <p:spPr>
          <a:xfrm rot="5400000">
            <a:off x="2524126" y="3794125"/>
            <a:ext cx="1071562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 Box 42">
            <a:extLst>
              <a:ext uri="{FF2B5EF4-FFF2-40B4-BE49-F238E27FC236}">
                <a16:creationId xmlns:a16="http://schemas.microsoft.com/office/drawing/2014/main" id="{C8ED49CB-74E1-0F06-4A59-B207B9179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8775" y="4044950"/>
            <a:ext cx="30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0</a:t>
            </a:r>
          </a:p>
        </p:txBody>
      </p:sp>
      <p:cxnSp>
        <p:nvCxnSpPr>
          <p:cNvPr id="108" name="Rovná spojnica 107">
            <a:extLst>
              <a:ext uri="{FF2B5EF4-FFF2-40B4-BE49-F238E27FC236}">
                <a16:creationId xmlns:a16="http://schemas.microsoft.com/office/drawing/2014/main" id="{2604E84B-6B47-C77C-772F-3568AB452499}"/>
              </a:ext>
            </a:extLst>
          </p:cNvPr>
          <p:cNvCxnSpPr/>
          <p:nvPr/>
        </p:nvCxnSpPr>
        <p:spPr>
          <a:xfrm rot="5400000">
            <a:off x="3036888" y="3794125"/>
            <a:ext cx="10715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ovná spojnica 121">
            <a:extLst>
              <a:ext uri="{FF2B5EF4-FFF2-40B4-BE49-F238E27FC236}">
                <a16:creationId xmlns:a16="http://schemas.microsoft.com/office/drawing/2014/main" id="{F9C577EF-974F-B1CD-E21E-648DA34DA95F}"/>
              </a:ext>
            </a:extLst>
          </p:cNvPr>
          <p:cNvCxnSpPr/>
          <p:nvPr/>
        </p:nvCxnSpPr>
        <p:spPr>
          <a:xfrm rot="5400000">
            <a:off x="2008187" y="3814763"/>
            <a:ext cx="107156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ovná spojnica 122">
            <a:extLst>
              <a:ext uri="{FF2B5EF4-FFF2-40B4-BE49-F238E27FC236}">
                <a16:creationId xmlns:a16="http://schemas.microsoft.com/office/drawing/2014/main" id="{8B4A26FD-F4D7-1D61-02D1-F8154E009A24}"/>
              </a:ext>
            </a:extLst>
          </p:cNvPr>
          <p:cNvCxnSpPr/>
          <p:nvPr/>
        </p:nvCxnSpPr>
        <p:spPr>
          <a:xfrm rot="5400000">
            <a:off x="2520950" y="3814763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ovná spojnica 123">
            <a:extLst>
              <a:ext uri="{FF2B5EF4-FFF2-40B4-BE49-F238E27FC236}">
                <a16:creationId xmlns:a16="http://schemas.microsoft.com/office/drawing/2014/main" id="{1AF7F92E-0B6C-32D5-47E7-F857E49293D3}"/>
              </a:ext>
            </a:extLst>
          </p:cNvPr>
          <p:cNvCxnSpPr/>
          <p:nvPr/>
        </p:nvCxnSpPr>
        <p:spPr>
          <a:xfrm rot="5400000">
            <a:off x="1498601" y="3806825"/>
            <a:ext cx="1071562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ovná spojnica 124">
            <a:extLst>
              <a:ext uri="{FF2B5EF4-FFF2-40B4-BE49-F238E27FC236}">
                <a16:creationId xmlns:a16="http://schemas.microsoft.com/office/drawing/2014/main" id="{B134757F-138B-135F-4837-68501711EED3}"/>
              </a:ext>
            </a:extLst>
          </p:cNvPr>
          <p:cNvCxnSpPr/>
          <p:nvPr/>
        </p:nvCxnSpPr>
        <p:spPr>
          <a:xfrm rot="5400000">
            <a:off x="2011363" y="3794125"/>
            <a:ext cx="10715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ovná spojnica 125">
            <a:extLst>
              <a:ext uri="{FF2B5EF4-FFF2-40B4-BE49-F238E27FC236}">
                <a16:creationId xmlns:a16="http://schemas.microsoft.com/office/drawing/2014/main" id="{7B351623-75E2-1863-EDB1-AAF06A53475B}"/>
              </a:ext>
            </a:extLst>
          </p:cNvPr>
          <p:cNvCxnSpPr/>
          <p:nvPr/>
        </p:nvCxnSpPr>
        <p:spPr>
          <a:xfrm rot="5400000">
            <a:off x="990600" y="3827463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ovná spojnica 126">
            <a:extLst>
              <a:ext uri="{FF2B5EF4-FFF2-40B4-BE49-F238E27FC236}">
                <a16:creationId xmlns:a16="http://schemas.microsoft.com/office/drawing/2014/main" id="{A5CB5897-554F-F2CA-3E96-2D7A47BE5DE7}"/>
              </a:ext>
            </a:extLst>
          </p:cNvPr>
          <p:cNvCxnSpPr/>
          <p:nvPr/>
        </p:nvCxnSpPr>
        <p:spPr>
          <a:xfrm rot="5400000">
            <a:off x="1503362" y="3852863"/>
            <a:ext cx="107156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ovná spojnica 128">
            <a:extLst>
              <a:ext uri="{FF2B5EF4-FFF2-40B4-BE49-F238E27FC236}">
                <a16:creationId xmlns:a16="http://schemas.microsoft.com/office/drawing/2014/main" id="{76E293F1-7960-4949-44F5-37D7CD4EB594}"/>
              </a:ext>
            </a:extLst>
          </p:cNvPr>
          <p:cNvCxnSpPr/>
          <p:nvPr/>
        </p:nvCxnSpPr>
        <p:spPr>
          <a:xfrm rot="5400000">
            <a:off x="3556001" y="3806825"/>
            <a:ext cx="1071562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ovná spojnica 129">
            <a:extLst>
              <a:ext uri="{FF2B5EF4-FFF2-40B4-BE49-F238E27FC236}">
                <a16:creationId xmlns:a16="http://schemas.microsoft.com/office/drawing/2014/main" id="{2BC2A738-932A-2881-8F25-42182C462870}"/>
              </a:ext>
            </a:extLst>
          </p:cNvPr>
          <p:cNvCxnSpPr/>
          <p:nvPr/>
        </p:nvCxnSpPr>
        <p:spPr>
          <a:xfrm rot="5400000">
            <a:off x="3040062" y="3827463"/>
            <a:ext cx="107156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ovná spojnica 130">
            <a:extLst>
              <a:ext uri="{FF2B5EF4-FFF2-40B4-BE49-F238E27FC236}">
                <a16:creationId xmlns:a16="http://schemas.microsoft.com/office/drawing/2014/main" id="{AF12B07A-130A-3A03-3FC9-4DE5EE8C9BD5}"/>
              </a:ext>
            </a:extLst>
          </p:cNvPr>
          <p:cNvCxnSpPr/>
          <p:nvPr/>
        </p:nvCxnSpPr>
        <p:spPr>
          <a:xfrm rot="5400000">
            <a:off x="4068763" y="3806825"/>
            <a:ext cx="10715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ovná spojnica 131">
            <a:extLst>
              <a:ext uri="{FF2B5EF4-FFF2-40B4-BE49-F238E27FC236}">
                <a16:creationId xmlns:a16="http://schemas.microsoft.com/office/drawing/2014/main" id="{C39E7130-3AA5-5978-15D9-CBCD78FFF598}"/>
              </a:ext>
            </a:extLst>
          </p:cNvPr>
          <p:cNvCxnSpPr/>
          <p:nvPr/>
        </p:nvCxnSpPr>
        <p:spPr>
          <a:xfrm rot="5400000">
            <a:off x="3552825" y="3827463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Rovná spojnica 132">
            <a:extLst>
              <a:ext uri="{FF2B5EF4-FFF2-40B4-BE49-F238E27FC236}">
                <a16:creationId xmlns:a16="http://schemas.microsoft.com/office/drawing/2014/main" id="{76E9FA55-BE28-21CC-2E21-DD774D24ACBA}"/>
              </a:ext>
            </a:extLst>
          </p:cNvPr>
          <p:cNvCxnSpPr/>
          <p:nvPr/>
        </p:nvCxnSpPr>
        <p:spPr>
          <a:xfrm rot="5400000">
            <a:off x="4586288" y="3806825"/>
            <a:ext cx="10715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Rovná spojnica 133">
            <a:extLst>
              <a:ext uri="{FF2B5EF4-FFF2-40B4-BE49-F238E27FC236}">
                <a16:creationId xmlns:a16="http://schemas.microsoft.com/office/drawing/2014/main" id="{E6756152-12E6-0278-5CD1-957F658E0C41}"/>
              </a:ext>
            </a:extLst>
          </p:cNvPr>
          <p:cNvCxnSpPr/>
          <p:nvPr/>
        </p:nvCxnSpPr>
        <p:spPr>
          <a:xfrm rot="5400000">
            <a:off x="4070350" y="3802063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ovná spojnica 135">
            <a:extLst>
              <a:ext uri="{FF2B5EF4-FFF2-40B4-BE49-F238E27FC236}">
                <a16:creationId xmlns:a16="http://schemas.microsoft.com/office/drawing/2014/main" id="{345A7F56-03EC-1223-09D1-9D64B4232BEA}"/>
              </a:ext>
            </a:extLst>
          </p:cNvPr>
          <p:cNvCxnSpPr/>
          <p:nvPr/>
        </p:nvCxnSpPr>
        <p:spPr>
          <a:xfrm rot="5400000">
            <a:off x="4587876" y="3794125"/>
            <a:ext cx="1071562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Rovná spojnica 136">
            <a:extLst>
              <a:ext uri="{FF2B5EF4-FFF2-40B4-BE49-F238E27FC236}">
                <a16:creationId xmlns:a16="http://schemas.microsoft.com/office/drawing/2014/main" id="{83AA89F8-2AB4-34A0-E9ED-17E33129FC40}"/>
              </a:ext>
            </a:extLst>
          </p:cNvPr>
          <p:cNvCxnSpPr/>
          <p:nvPr/>
        </p:nvCxnSpPr>
        <p:spPr>
          <a:xfrm rot="5400000">
            <a:off x="5105401" y="3768725"/>
            <a:ext cx="1071562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Rovná spojnica 137">
            <a:extLst>
              <a:ext uri="{FF2B5EF4-FFF2-40B4-BE49-F238E27FC236}">
                <a16:creationId xmlns:a16="http://schemas.microsoft.com/office/drawing/2014/main" id="{1932BA27-0CF3-1274-62C1-97D90620320A}"/>
              </a:ext>
            </a:extLst>
          </p:cNvPr>
          <p:cNvCxnSpPr/>
          <p:nvPr/>
        </p:nvCxnSpPr>
        <p:spPr>
          <a:xfrm rot="5400000">
            <a:off x="5097463" y="3819525"/>
            <a:ext cx="10715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Rovná spojnica 138">
            <a:extLst>
              <a:ext uri="{FF2B5EF4-FFF2-40B4-BE49-F238E27FC236}">
                <a16:creationId xmlns:a16="http://schemas.microsoft.com/office/drawing/2014/main" id="{9433CB66-9EDE-4C47-64AD-E048FFC7E71B}"/>
              </a:ext>
            </a:extLst>
          </p:cNvPr>
          <p:cNvCxnSpPr/>
          <p:nvPr/>
        </p:nvCxnSpPr>
        <p:spPr>
          <a:xfrm rot="5400000">
            <a:off x="5614988" y="3794125"/>
            <a:ext cx="10715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5">
            <a:extLst>
              <a:ext uri="{FF2B5EF4-FFF2-40B4-BE49-F238E27FC236}">
                <a16:creationId xmlns:a16="http://schemas.microsoft.com/office/drawing/2014/main" id="{05D51CD1-E81C-7A0F-AF90-9C533F5EE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857250"/>
            <a:ext cx="8215313" cy="100012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U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sing </a:t>
            </a:r>
            <a:r>
              <a:rPr lang="en-US" sz="2000" dirty="0" err="1">
                <a:solidFill>
                  <a:schemeClr val="tx2"/>
                </a:solidFill>
                <a:latin typeface="Times New Roman" pitchFamily="18" charset="0"/>
              </a:rPr>
              <a:t>WireShark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,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we obtain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a sequence of cumulative variable 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sk-SK" sz="2000" b="1" i="1" baseline="-25000" dirty="0">
                <a:solidFill>
                  <a:schemeClr val="tx2"/>
                </a:solidFill>
                <a:latin typeface="Times New Roman" pitchFamily="18" charset="0"/>
              </a:rPr>
              <a:t>0, 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sk-SK" sz="2000" b="1" i="1" baseline="-25000" dirty="0">
                <a:solidFill>
                  <a:schemeClr val="tx2"/>
                </a:solidFill>
                <a:latin typeface="Times New Roman" pitchFamily="18" charset="0"/>
              </a:rPr>
              <a:t>1, 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... ,T</a:t>
            </a:r>
            <a:r>
              <a:rPr lang="sk-SK" sz="2000" b="1" i="1" baseline="-25000" dirty="0">
                <a:solidFill>
                  <a:schemeClr val="tx2"/>
                </a:solidFill>
                <a:latin typeface="Times New Roman" pitchFamily="18" charset="0"/>
              </a:rPr>
              <a:t>N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expressing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times of packet arrivals in the flow.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The increments of </a:t>
            </a:r>
            <a:r>
              <a:rPr lang="sk-SK" sz="2000" b="1" i="1" dirty="0" err="1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sk-SK" sz="2000" b="1" i="1" baseline="-25000" dirty="0" err="1">
                <a:solidFill>
                  <a:schemeClr val="tx2"/>
                </a:solidFill>
                <a:latin typeface="Times New Roman" pitchFamily="18" charset="0"/>
              </a:rPr>
              <a:t>j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are the stochastic </a:t>
            </a:r>
            <a:r>
              <a:rPr lang="en-US" sz="2000" b="1" i="1" dirty="0">
                <a:solidFill>
                  <a:schemeClr val="tx2"/>
                </a:solidFill>
                <a:latin typeface="Times New Roman" pitchFamily="18" charset="0"/>
              </a:rPr>
              <a:t>τ</a:t>
            </a:r>
            <a:r>
              <a:rPr lang="sk-SK" sz="2000" b="1" i="1" baseline="-25000" dirty="0">
                <a:solidFill>
                  <a:schemeClr val="tx2"/>
                </a:solidFill>
                <a:latin typeface="Times New Roman" pitchFamily="18" charset="0"/>
              </a:rPr>
              <a:t>i  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variables which describe spaces between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packet arrivals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.</a:t>
            </a:r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47" name="Text Box 42">
            <a:extLst>
              <a:ext uri="{FF2B5EF4-FFF2-40B4-BE49-F238E27FC236}">
                <a16:creationId xmlns:a16="http://schemas.microsoft.com/office/drawing/2014/main" id="{35054FB9-12D8-BD70-4A8B-A2028E1EA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838" y="4059238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48" name="Text Box 42">
            <a:extLst>
              <a:ext uri="{FF2B5EF4-FFF2-40B4-BE49-F238E27FC236}">
                <a16:creationId xmlns:a16="http://schemas.microsoft.com/office/drawing/2014/main" id="{E9E53E88-C56B-686B-D5A5-A2E4314E1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4059238"/>
            <a:ext cx="30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49" name="Text Box 42">
            <a:extLst>
              <a:ext uri="{FF2B5EF4-FFF2-40B4-BE49-F238E27FC236}">
                <a16:creationId xmlns:a16="http://schemas.microsoft.com/office/drawing/2014/main" id="{5A4E55CA-3843-E454-3C40-F28E9F06E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963" y="4071938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0" name="Text Box 42">
            <a:extLst>
              <a:ext uri="{FF2B5EF4-FFF2-40B4-BE49-F238E27FC236}">
                <a16:creationId xmlns:a16="http://schemas.microsoft.com/office/drawing/2014/main" id="{EF00A197-EEE2-7857-2437-DFC614B79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9025" y="4087813"/>
            <a:ext cx="30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1" name="Text Box 42">
            <a:extLst>
              <a:ext uri="{FF2B5EF4-FFF2-40B4-BE49-F238E27FC236}">
                <a16:creationId xmlns:a16="http://schemas.microsoft.com/office/drawing/2014/main" id="{E332CE9D-0B86-8219-AD83-79A014AEE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088" y="4087813"/>
            <a:ext cx="30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52" name="Text Box 42">
            <a:extLst>
              <a:ext uri="{FF2B5EF4-FFF2-40B4-BE49-F238E27FC236}">
                <a16:creationId xmlns:a16="http://schemas.microsoft.com/office/drawing/2014/main" id="{AC48537F-36D7-899C-32B0-EC245CDE2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588" y="4071938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3" name="Text Box 42">
            <a:extLst>
              <a:ext uri="{FF2B5EF4-FFF2-40B4-BE49-F238E27FC236}">
                <a16:creationId xmlns:a16="http://schemas.microsoft.com/office/drawing/2014/main" id="{8C252AA7-C1E7-372D-D34B-F3B5815B0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0" y="4087813"/>
            <a:ext cx="30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54" name="Text Box 42">
            <a:extLst>
              <a:ext uri="{FF2B5EF4-FFF2-40B4-BE49-F238E27FC236}">
                <a16:creationId xmlns:a16="http://schemas.microsoft.com/office/drawing/2014/main" id="{557835C6-FEBE-78F1-2E4A-094C6E153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713" y="4087813"/>
            <a:ext cx="30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5" name="Text Box 42">
            <a:extLst>
              <a:ext uri="{FF2B5EF4-FFF2-40B4-BE49-F238E27FC236}">
                <a16:creationId xmlns:a16="http://schemas.microsoft.com/office/drawing/2014/main" id="{B78C2355-9CAF-ADB9-5CAF-26D187557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3800" y="4076700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6" name="Text Box 42">
            <a:extLst>
              <a:ext uri="{FF2B5EF4-FFF2-40B4-BE49-F238E27FC236}">
                <a16:creationId xmlns:a16="http://schemas.microsoft.com/office/drawing/2014/main" id="{6E510E89-E518-65FF-6E4E-44FC43E65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863" y="4092575"/>
            <a:ext cx="30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7" name="Text Box 42">
            <a:extLst>
              <a:ext uri="{FF2B5EF4-FFF2-40B4-BE49-F238E27FC236}">
                <a16:creationId xmlns:a16="http://schemas.microsoft.com/office/drawing/2014/main" id="{A33B1F10-CACC-C4C4-2B7A-B6FB1412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925" y="4092575"/>
            <a:ext cx="30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0</a:t>
            </a:r>
          </a:p>
        </p:txBody>
      </p:sp>
      <p:cxnSp>
        <p:nvCxnSpPr>
          <p:cNvPr id="158" name="Rovná spojnica 157">
            <a:extLst>
              <a:ext uri="{FF2B5EF4-FFF2-40B4-BE49-F238E27FC236}">
                <a16:creationId xmlns:a16="http://schemas.microsoft.com/office/drawing/2014/main" id="{1D2E2783-A3CA-7911-F8AF-108732BB2154}"/>
              </a:ext>
            </a:extLst>
          </p:cNvPr>
          <p:cNvCxnSpPr/>
          <p:nvPr/>
        </p:nvCxnSpPr>
        <p:spPr>
          <a:xfrm rot="5400000">
            <a:off x="5608638" y="3762375"/>
            <a:ext cx="107156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Rovná spojnica 158">
            <a:extLst>
              <a:ext uri="{FF2B5EF4-FFF2-40B4-BE49-F238E27FC236}">
                <a16:creationId xmlns:a16="http://schemas.microsoft.com/office/drawing/2014/main" id="{3F2EC9D4-B9AB-483D-2B6D-6D765D404495}"/>
              </a:ext>
            </a:extLst>
          </p:cNvPr>
          <p:cNvCxnSpPr/>
          <p:nvPr/>
        </p:nvCxnSpPr>
        <p:spPr>
          <a:xfrm rot="5400000">
            <a:off x="6127751" y="3775075"/>
            <a:ext cx="1071562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2555" name="Object 2">
            <a:extLst>
              <a:ext uri="{FF2B5EF4-FFF2-40B4-BE49-F238E27FC236}">
                <a16:creationId xmlns:a16="http://schemas.microsoft.com/office/drawing/2014/main" id="{EBC7F774-44F7-E4CD-27E0-256CCD5D60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72125" y="2143125"/>
          <a:ext cx="112553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622030" imgH="444307" progId="Equation.3">
                  <p:embed/>
                </p:oleObj>
              </mc:Choice>
              <mc:Fallback>
                <p:oleObj name="Rovnica" r:id="rId2" imgW="622030" imgH="444307" progId="Equation.3">
                  <p:embed/>
                  <p:pic>
                    <p:nvPicPr>
                      <p:cNvPr id="492555" name="Object 2">
                        <a:extLst>
                          <a:ext uri="{FF2B5EF4-FFF2-40B4-BE49-F238E27FC236}">
                            <a16:creationId xmlns:a16="http://schemas.microsoft.com/office/drawing/2014/main" id="{EBC7F774-44F7-E4CD-27E0-256CCD5D60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2143125"/>
                        <a:ext cx="1125538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0" name="Rovná spojnica 159">
            <a:extLst>
              <a:ext uri="{FF2B5EF4-FFF2-40B4-BE49-F238E27FC236}">
                <a16:creationId xmlns:a16="http://schemas.microsoft.com/office/drawing/2014/main" id="{7823A911-271C-B15F-C423-75A54C0000C2}"/>
              </a:ext>
            </a:extLst>
          </p:cNvPr>
          <p:cNvCxnSpPr/>
          <p:nvPr/>
        </p:nvCxnSpPr>
        <p:spPr>
          <a:xfrm rot="5400000">
            <a:off x="6134100" y="3808413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Rovná spojnica 160">
            <a:extLst>
              <a:ext uri="{FF2B5EF4-FFF2-40B4-BE49-F238E27FC236}">
                <a16:creationId xmlns:a16="http://schemas.microsoft.com/office/drawing/2014/main" id="{7F4E6FB2-7080-73B1-3510-89BEF3BA8536}"/>
              </a:ext>
            </a:extLst>
          </p:cNvPr>
          <p:cNvCxnSpPr/>
          <p:nvPr/>
        </p:nvCxnSpPr>
        <p:spPr>
          <a:xfrm rot="5400000">
            <a:off x="6653212" y="3821113"/>
            <a:ext cx="107156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Rovná spojnica 161">
            <a:extLst>
              <a:ext uri="{FF2B5EF4-FFF2-40B4-BE49-F238E27FC236}">
                <a16:creationId xmlns:a16="http://schemas.microsoft.com/office/drawing/2014/main" id="{C361110D-621F-3510-E001-1BBAAAB124A2}"/>
              </a:ext>
            </a:extLst>
          </p:cNvPr>
          <p:cNvCxnSpPr/>
          <p:nvPr/>
        </p:nvCxnSpPr>
        <p:spPr>
          <a:xfrm rot="5400000">
            <a:off x="6654800" y="3821113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ovná spojnica 162">
            <a:extLst>
              <a:ext uri="{FF2B5EF4-FFF2-40B4-BE49-F238E27FC236}">
                <a16:creationId xmlns:a16="http://schemas.microsoft.com/office/drawing/2014/main" id="{50BE24EF-F371-1AA2-EDFC-03CA1DE71104}"/>
              </a:ext>
            </a:extLst>
          </p:cNvPr>
          <p:cNvCxnSpPr/>
          <p:nvPr/>
        </p:nvCxnSpPr>
        <p:spPr>
          <a:xfrm rot="5400000">
            <a:off x="7173912" y="3833813"/>
            <a:ext cx="107156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Rovná spojnica 163">
            <a:extLst>
              <a:ext uri="{FF2B5EF4-FFF2-40B4-BE49-F238E27FC236}">
                <a16:creationId xmlns:a16="http://schemas.microsoft.com/office/drawing/2014/main" id="{2672E218-256A-1C5E-0D2A-CA89A1B6D448}"/>
              </a:ext>
            </a:extLst>
          </p:cNvPr>
          <p:cNvCxnSpPr/>
          <p:nvPr/>
        </p:nvCxnSpPr>
        <p:spPr>
          <a:xfrm rot="5400000">
            <a:off x="7175500" y="3821113"/>
            <a:ext cx="1071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Rovná spojnica 164">
            <a:extLst>
              <a:ext uri="{FF2B5EF4-FFF2-40B4-BE49-F238E27FC236}">
                <a16:creationId xmlns:a16="http://schemas.microsoft.com/office/drawing/2014/main" id="{4757ADA0-82EA-CCA0-78B3-078FE437BF21}"/>
              </a:ext>
            </a:extLst>
          </p:cNvPr>
          <p:cNvCxnSpPr/>
          <p:nvPr/>
        </p:nvCxnSpPr>
        <p:spPr>
          <a:xfrm rot="5400000">
            <a:off x="7694612" y="3833813"/>
            <a:ext cx="1071563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 Box 42">
            <a:extLst>
              <a:ext uri="{FF2B5EF4-FFF2-40B4-BE49-F238E27FC236}">
                <a16:creationId xmlns:a16="http://schemas.microsoft.com/office/drawing/2014/main" id="{402F4A83-B0DB-9555-1BBF-168900A7B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4097338"/>
            <a:ext cx="30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67" name="Text Box 42">
            <a:extLst>
              <a:ext uri="{FF2B5EF4-FFF2-40B4-BE49-F238E27FC236}">
                <a16:creationId xmlns:a16="http://schemas.microsoft.com/office/drawing/2014/main" id="{2C47B01D-C1B1-9259-E21B-4A380E810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2463" y="4097338"/>
            <a:ext cx="30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k-SK" altLang="sk-SK" sz="1800" b="1">
                <a:latin typeface="Times New Roman" panose="02020603050405020304" pitchFamily="18" charset="0"/>
              </a:rPr>
              <a:t>1</a:t>
            </a:r>
          </a:p>
        </p:txBody>
      </p:sp>
      <p:graphicFrame>
        <p:nvGraphicFramePr>
          <p:cNvPr id="492556" name="Object 3">
            <a:extLst>
              <a:ext uri="{FF2B5EF4-FFF2-40B4-BE49-F238E27FC236}">
                <a16:creationId xmlns:a16="http://schemas.microsoft.com/office/drawing/2014/main" id="{A47EB3FF-CAA1-DE7F-5B76-EB83A8F41D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29438" y="2349500"/>
          <a:ext cx="1331912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736600" imgH="292100" progId="Equation.3">
                  <p:embed/>
                </p:oleObj>
              </mc:Choice>
              <mc:Fallback>
                <p:oleObj name="Rovnica" r:id="rId4" imgW="736600" imgH="292100" progId="Equation.3">
                  <p:embed/>
                  <p:pic>
                    <p:nvPicPr>
                      <p:cNvPr id="492556" name="Object 3">
                        <a:extLst>
                          <a:ext uri="{FF2B5EF4-FFF2-40B4-BE49-F238E27FC236}">
                            <a16:creationId xmlns:a16="http://schemas.microsoft.com/office/drawing/2014/main" id="{A47EB3FF-CAA1-DE7F-5B76-EB83A8F41D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9438" y="2349500"/>
                        <a:ext cx="1331912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8" name="Rovná spojovacia šípka 167">
            <a:extLst>
              <a:ext uri="{FF2B5EF4-FFF2-40B4-BE49-F238E27FC236}">
                <a16:creationId xmlns:a16="http://schemas.microsoft.com/office/drawing/2014/main" id="{0D1104FA-BEEC-87E7-8ECF-B482DBD6F236}"/>
              </a:ext>
            </a:extLst>
          </p:cNvPr>
          <p:cNvCxnSpPr/>
          <p:nvPr/>
        </p:nvCxnSpPr>
        <p:spPr>
          <a:xfrm>
            <a:off x="3071813" y="3286125"/>
            <a:ext cx="500062" cy="15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2557" name="Object 4">
            <a:extLst>
              <a:ext uri="{FF2B5EF4-FFF2-40B4-BE49-F238E27FC236}">
                <a16:creationId xmlns:a16="http://schemas.microsoft.com/office/drawing/2014/main" id="{6B321E5B-108C-A307-AEA3-9E80B79841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3250" y="2928938"/>
          <a:ext cx="4127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228402" imgH="177646" progId="Equation.3">
                  <p:embed/>
                </p:oleObj>
              </mc:Choice>
              <mc:Fallback>
                <p:oleObj name="Rovnica" r:id="rId6" imgW="228402" imgH="177646" progId="Equation.3">
                  <p:embed/>
                  <p:pic>
                    <p:nvPicPr>
                      <p:cNvPr id="492557" name="Object 4">
                        <a:extLst>
                          <a:ext uri="{FF2B5EF4-FFF2-40B4-BE49-F238E27FC236}">
                            <a16:creationId xmlns:a16="http://schemas.microsoft.com/office/drawing/2014/main" id="{6B321E5B-108C-A307-AEA3-9E80B79841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2928938"/>
                        <a:ext cx="41275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0" name="Obrázok 169" descr="22207413.jpg">
            <a:extLst>
              <a:ext uri="{FF2B5EF4-FFF2-40B4-BE49-F238E27FC236}">
                <a16:creationId xmlns:a16="http://schemas.microsoft.com/office/drawing/2014/main" id="{8D06C2AD-9E57-0BF8-1AB6-7F7EE83105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3" y="4921250"/>
            <a:ext cx="2743200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" name="Ohnutá šípka 171">
            <a:extLst>
              <a:ext uri="{FF2B5EF4-FFF2-40B4-BE49-F238E27FC236}">
                <a16:creationId xmlns:a16="http://schemas.microsoft.com/office/drawing/2014/main" id="{7A3B13EC-5BAF-F390-701F-2E9E3BE6DB8F}"/>
              </a:ext>
            </a:extLst>
          </p:cNvPr>
          <p:cNvSpPr/>
          <p:nvPr/>
        </p:nvSpPr>
        <p:spPr>
          <a:xfrm rot="3317921">
            <a:off x="1529556" y="2423319"/>
            <a:ext cx="1230313" cy="714375"/>
          </a:xfrm>
          <a:prstGeom prst="bentArrow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sk-SK">
              <a:solidFill>
                <a:schemeClr val="tx1"/>
              </a:solidFill>
            </a:endParaRPr>
          </a:p>
        </p:txBody>
      </p:sp>
      <p:sp>
        <p:nvSpPr>
          <p:cNvPr id="173" name="Rectangle 5">
            <a:extLst>
              <a:ext uri="{FF2B5EF4-FFF2-40B4-BE49-F238E27FC236}">
                <a16:creationId xmlns:a16="http://schemas.microsoft.com/office/drawing/2014/main" id="{98383B42-3C34-BD74-752D-0F0BB0A76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063" y="4929188"/>
            <a:ext cx="4429125" cy="157162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By division of interval [0, </a:t>
            </a:r>
            <a:r>
              <a:rPr lang="sk-SK" sz="2000" b="1" i="1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sk-SK" sz="2000" b="1" i="1" baseline="-25000" dirty="0">
                <a:solidFill>
                  <a:schemeClr val="tx2"/>
                </a:solidFill>
                <a:latin typeface="Times New Roman" pitchFamily="18" charset="0"/>
              </a:rPr>
              <a:t>N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] into time 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slots </a:t>
            </a:r>
            <a:r>
              <a:rPr lang="el-GR" sz="2000" b="1" dirty="0">
                <a:solidFill>
                  <a:schemeClr val="tx2"/>
                </a:solidFill>
                <a:latin typeface="Times New Roman" pitchFamily="18" charset="0"/>
              </a:rPr>
              <a:t>Δτ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, we obtain 0/1 bit sequence.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"1" means packet arrival during time slot "0" means the time slot is empty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74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8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66" grpId="0"/>
      <p:bldP spid="167" grpId="0"/>
      <p:bldP spid="172" grpId="0" animBg="1"/>
      <p:bldP spid="1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418C10DC-E698-766B-95C9-37A742BE0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12D706E1-F97B-3520-D0B0-EC9383B8A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327508E3-03AC-A52B-0FEF-3CEC22EFD6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3977" y="1052736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1333440" imgH="228600" progId="Equation.3">
                  <p:embed/>
                </p:oleObj>
              </mc:Choice>
              <mc:Fallback>
                <p:oleObj name="Rovnica" r:id="rId2" imgW="1333440" imgH="228600" progId="Equation.3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327508E3-03AC-A52B-0FEF-3CEC22EFD6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977" y="1052736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3">
            <a:extLst>
              <a:ext uri="{FF2B5EF4-FFF2-40B4-BE49-F238E27FC236}">
                <a16:creationId xmlns:a16="http://schemas.microsoft.com/office/drawing/2014/main" id="{FA3EA440-91B1-AB58-BB24-BE1616A962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786" y="1054845"/>
          <a:ext cx="221138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1218960" imgH="228600" progId="Equation.3">
                  <p:embed/>
                </p:oleObj>
              </mc:Choice>
              <mc:Fallback>
                <p:oleObj name="Rovnica" r:id="rId4" imgW="1218960" imgH="228600" progId="Equation.3">
                  <p:embed/>
                  <p:pic>
                    <p:nvPicPr>
                      <p:cNvPr id="32" name="Object 13">
                        <a:extLst>
                          <a:ext uri="{FF2B5EF4-FFF2-40B4-BE49-F238E27FC236}">
                            <a16:creationId xmlns:a16="http://schemas.microsoft.com/office/drawing/2014/main" id="{FA3EA440-91B1-AB58-BB24-BE1616A962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1054845"/>
                        <a:ext cx="2211388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4">
            <a:extLst>
              <a:ext uri="{FF2B5EF4-FFF2-40B4-BE49-F238E27FC236}">
                <a16:creationId xmlns:a16="http://schemas.microsoft.com/office/drawing/2014/main" id="{283E9F8C-8BA3-7CD6-4E53-AABB16F1FB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0152" y="1052736"/>
          <a:ext cx="21637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93760" imgH="253800" progId="Equation.3">
                  <p:embed/>
                </p:oleObj>
              </mc:Choice>
              <mc:Fallback>
                <p:oleObj name="Rovnica" r:id="rId6" imgW="1193760" imgH="253800" progId="Equation.3">
                  <p:embed/>
                  <p:pic>
                    <p:nvPicPr>
                      <p:cNvPr id="2" name="Object 14">
                        <a:extLst>
                          <a:ext uri="{FF2B5EF4-FFF2-40B4-BE49-F238E27FC236}">
                            <a16:creationId xmlns:a16="http://schemas.microsoft.com/office/drawing/2014/main" id="{283E9F8C-8BA3-7CD6-4E53-AABB16F1FB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052736"/>
                        <a:ext cx="2163763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>
            <a:extLst>
              <a:ext uri="{FF2B5EF4-FFF2-40B4-BE49-F238E27FC236}">
                <a16:creationId xmlns:a16="http://schemas.microsoft.com/office/drawing/2014/main" id="{E0FB2578-AE39-E64E-BE0F-8769D9C45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82" y="3120609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606EEE3-33A4-C41B-CA18-69AA6A96FB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568" y="3049171"/>
          <a:ext cx="182721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876240" imgH="304560" progId="Equation.3">
                  <p:embed/>
                </p:oleObj>
              </mc:Choice>
              <mc:Fallback>
                <p:oleObj name="Rovnica" r:id="rId8" imgW="876240" imgH="304560" progId="Equation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606EEE3-33A4-C41B-CA18-69AA6A96FB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049171"/>
                        <a:ext cx="1827213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8">
            <a:extLst>
              <a:ext uri="{FF2B5EF4-FFF2-40B4-BE49-F238E27FC236}">
                <a16:creationId xmlns:a16="http://schemas.microsoft.com/office/drawing/2014/main" id="{5445AEC6-9EF4-DF32-FBA0-D201DEE6D2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5336" y="4549369"/>
          <a:ext cx="322103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0" imgW="1549080" imgH="431640" progId="Equation.3">
                  <p:embed/>
                </p:oleObj>
              </mc:Choice>
              <mc:Fallback>
                <p:oleObj name="Rovnica" r:id="rId10" imgW="1549080" imgH="431640" progId="Equation.3">
                  <p:embed/>
                  <p:pic>
                    <p:nvPicPr>
                      <p:cNvPr id="7" name="Object 18">
                        <a:extLst>
                          <a:ext uri="{FF2B5EF4-FFF2-40B4-BE49-F238E27FC236}">
                            <a16:creationId xmlns:a16="http://schemas.microsoft.com/office/drawing/2014/main" id="{5445AEC6-9EF4-DF32-FBA0-D201DEE6D2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336" y="4549369"/>
                        <a:ext cx="3221038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5">
            <a:extLst>
              <a:ext uri="{FF2B5EF4-FFF2-40B4-BE49-F238E27FC236}">
                <a16:creationId xmlns:a16="http://schemas.microsoft.com/office/drawing/2014/main" id="{B81761C9-A927-2552-2999-6D96B8E576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006" y="1772816"/>
          <a:ext cx="13716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2" imgW="660240" imgH="228600" progId="Equation.3">
                  <p:embed/>
                </p:oleObj>
              </mc:Choice>
              <mc:Fallback>
                <p:oleObj name="Rovnica" r:id="rId12" imgW="660240" imgH="228600" progId="Equation.3">
                  <p:embed/>
                  <p:pic>
                    <p:nvPicPr>
                      <p:cNvPr id="8" name="Object 15">
                        <a:extLst>
                          <a:ext uri="{FF2B5EF4-FFF2-40B4-BE49-F238E27FC236}">
                            <a16:creationId xmlns:a16="http://schemas.microsoft.com/office/drawing/2014/main" id="{B81761C9-A927-2552-2999-6D96B8E576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006" y="1772816"/>
                        <a:ext cx="137160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C83AD465-24B3-03B8-654A-75C032FC9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8969" y="2420524"/>
          <a:ext cx="23923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1320480" imgH="279360" progId="Equation.3">
                  <p:embed/>
                </p:oleObj>
              </mc:Choice>
              <mc:Fallback>
                <p:oleObj name="Rovnica" r:id="rId14" imgW="1320480" imgH="279360" progId="Equation.3">
                  <p:embed/>
                  <p:pic>
                    <p:nvPicPr>
                      <p:cNvPr id="9" name="Object 16">
                        <a:extLst>
                          <a:ext uri="{FF2B5EF4-FFF2-40B4-BE49-F238E27FC236}">
                            <a16:creationId xmlns:a16="http://schemas.microsoft.com/office/drawing/2014/main" id="{C83AD465-24B3-03B8-654A-75C032FC9E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969" y="2420524"/>
                        <a:ext cx="2392363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7">
            <a:extLst>
              <a:ext uri="{FF2B5EF4-FFF2-40B4-BE49-F238E27FC236}">
                <a16:creationId xmlns:a16="http://schemas.microsoft.com/office/drawing/2014/main" id="{D56041BA-843E-9BA8-38A1-D50702F368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61845"/>
              </p:ext>
            </p:extLst>
          </p:nvPr>
        </p:nvGraphicFramePr>
        <p:xfrm>
          <a:off x="3555088" y="2420524"/>
          <a:ext cx="37512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6" imgW="2070000" imgH="317160" progId="Equation.3">
                  <p:embed/>
                </p:oleObj>
              </mc:Choice>
              <mc:Fallback>
                <p:oleObj name="Rovnica" r:id="rId16" imgW="2070000" imgH="317160" progId="Equation.3">
                  <p:embed/>
                  <p:pic>
                    <p:nvPicPr>
                      <p:cNvPr id="10" name="Object 17">
                        <a:extLst>
                          <a:ext uri="{FF2B5EF4-FFF2-40B4-BE49-F238E27FC236}">
                            <a16:creationId xmlns:a16="http://schemas.microsoft.com/office/drawing/2014/main" id="{D56041BA-843E-9BA8-38A1-D50702F368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5088" y="2420524"/>
                        <a:ext cx="3751262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8">
            <a:extLst>
              <a:ext uri="{FF2B5EF4-FFF2-40B4-BE49-F238E27FC236}">
                <a16:creationId xmlns:a16="http://schemas.microsoft.com/office/drawing/2014/main" id="{B38910BD-D1EE-79CA-9372-8B06985AC0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1022" y="3049171"/>
          <a:ext cx="25082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8" imgW="1206360" imgH="330120" progId="Equation.3">
                  <p:embed/>
                </p:oleObj>
              </mc:Choice>
              <mc:Fallback>
                <p:oleObj name="Rovnica" r:id="rId18" imgW="1206360" imgH="330120" progId="Equation.3">
                  <p:embed/>
                  <p:pic>
                    <p:nvPicPr>
                      <p:cNvPr id="12" name="Object 18">
                        <a:extLst>
                          <a:ext uri="{FF2B5EF4-FFF2-40B4-BE49-F238E27FC236}">
                            <a16:creationId xmlns:a16="http://schemas.microsoft.com/office/drawing/2014/main" id="{B38910BD-D1EE-79CA-9372-8B06985AC0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022" y="3049171"/>
                        <a:ext cx="250825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9">
            <a:extLst>
              <a:ext uri="{FF2B5EF4-FFF2-40B4-BE49-F238E27FC236}">
                <a16:creationId xmlns:a16="http://schemas.microsoft.com/office/drawing/2014/main" id="{6FB01B9F-B13B-3C9B-209E-38C997672B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568" y="3828634"/>
          <a:ext cx="25082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0" imgW="1206360" imgH="330120" progId="Equation.3">
                  <p:embed/>
                </p:oleObj>
              </mc:Choice>
              <mc:Fallback>
                <p:oleObj name="Rovnica" r:id="rId20" imgW="1206360" imgH="330120" progId="Equation.3">
                  <p:embed/>
                  <p:pic>
                    <p:nvPicPr>
                      <p:cNvPr id="13" name="Object 19">
                        <a:extLst>
                          <a:ext uri="{FF2B5EF4-FFF2-40B4-BE49-F238E27FC236}">
                            <a16:creationId xmlns:a16="http://schemas.microsoft.com/office/drawing/2014/main" id="{6FB01B9F-B13B-3C9B-209E-38C997672B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828634"/>
                        <a:ext cx="250825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20">
            <a:extLst>
              <a:ext uri="{FF2B5EF4-FFF2-40B4-BE49-F238E27FC236}">
                <a16:creationId xmlns:a16="http://schemas.microsoft.com/office/drawing/2014/main" id="{268E1E93-EDB0-EF7E-48EF-B8978F9A7C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5336" y="3900072"/>
          <a:ext cx="195421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2" imgW="939600" imgH="304560" progId="Equation.3">
                  <p:embed/>
                </p:oleObj>
              </mc:Choice>
              <mc:Fallback>
                <p:oleObj name="Rovnica" r:id="rId22" imgW="939600" imgH="304560" progId="Equation.3">
                  <p:embed/>
                  <p:pic>
                    <p:nvPicPr>
                      <p:cNvPr id="35" name="Object 20">
                        <a:extLst>
                          <a:ext uri="{FF2B5EF4-FFF2-40B4-BE49-F238E27FC236}">
                            <a16:creationId xmlns:a16="http://schemas.microsoft.com/office/drawing/2014/main" id="{268E1E93-EDB0-EF7E-48EF-B8978F9A7C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336" y="3900072"/>
                        <a:ext cx="1954212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21">
            <a:extLst>
              <a:ext uri="{FF2B5EF4-FFF2-40B4-BE49-F238E27FC236}">
                <a16:creationId xmlns:a16="http://schemas.microsoft.com/office/drawing/2014/main" id="{99B8E715-2468-C6BA-DDE4-A441989C02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9038" y="5406625"/>
          <a:ext cx="256063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4" imgW="1231560" imgH="431640" progId="Equation.3">
                  <p:embed/>
                </p:oleObj>
              </mc:Choice>
              <mc:Fallback>
                <p:oleObj name="Rovnica" r:id="rId24" imgW="1231560" imgH="431640" progId="Equation.3">
                  <p:embed/>
                  <p:pic>
                    <p:nvPicPr>
                      <p:cNvPr id="36" name="Object 21">
                        <a:extLst>
                          <a:ext uri="{FF2B5EF4-FFF2-40B4-BE49-F238E27FC236}">
                            <a16:creationId xmlns:a16="http://schemas.microsoft.com/office/drawing/2014/main" id="{99B8E715-2468-C6BA-DDE4-A441989C02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038" y="5406625"/>
                        <a:ext cx="2560638" cy="779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Zaoblený obdĺžnik 15">
            <a:extLst>
              <a:ext uri="{FF2B5EF4-FFF2-40B4-BE49-F238E27FC236}">
                <a16:creationId xmlns:a16="http://schemas.microsoft.com/office/drawing/2014/main" id="{BBEDA918-C2F4-B616-FA3E-81F763FDCC61}"/>
              </a:ext>
            </a:extLst>
          </p:cNvPr>
          <p:cNvSpPr/>
          <p:nvPr/>
        </p:nvSpPr>
        <p:spPr>
          <a:xfrm>
            <a:off x="2465043" y="1857392"/>
            <a:ext cx="1818925" cy="33433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k-SK" sz="1000" dirty="0">
                <a:solidFill>
                  <a:schemeClr val="tx1"/>
                </a:solidFill>
              </a:rPr>
              <a:t>Vysvetliť na Euklidovej báze</a:t>
            </a:r>
          </a:p>
        </p:txBody>
      </p:sp>
    </p:spTree>
    <p:extLst>
      <p:ext uri="{BB962C8B-B14F-4D97-AF65-F5344CB8AC3E}">
        <p14:creationId xmlns:p14="http://schemas.microsoft.com/office/powerpoint/2010/main" val="107723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9" y="1340768"/>
            <a:ext cx="8706843" cy="4608505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2745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9" y="1340768"/>
            <a:ext cx="8706843" cy="4608505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cxnSp>
        <p:nvCxnSpPr>
          <p:cNvPr id="5" name="Rovná spojnica 4">
            <a:extLst>
              <a:ext uri="{FF2B5EF4-FFF2-40B4-BE49-F238E27FC236}">
                <a16:creationId xmlns:a16="http://schemas.microsoft.com/office/drawing/2014/main" id="{1B76168E-8918-68D4-7DA2-C36C871985D5}"/>
              </a:ext>
            </a:extLst>
          </p:cNvPr>
          <p:cNvCxnSpPr>
            <a:cxnSpLocks/>
          </p:cNvCxnSpPr>
          <p:nvPr/>
        </p:nvCxnSpPr>
        <p:spPr>
          <a:xfrm>
            <a:off x="4549088" y="1628800"/>
            <a:ext cx="0" cy="3816424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378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9" y="1340768"/>
            <a:ext cx="8706843" cy="4608505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8788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9" y="1340768"/>
            <a:ext cx="8706843" cy="4608504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02529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60" y="1340768"/>
            <a:ext cx="8706841" cy="4608504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33491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9" y="1340768"/>
            <a:ext cx="8706843" cy="4608505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538146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59" y="1340768"/>
            <a:ext cx="8706843" cy="4608504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03F4A46D-5CA2-FA1E-1A21-A8BD89B37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71" y="181566"/>
            <a:ext cx="5541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Periodicke</a:t>
            </a:r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 trendy</a:t>
            </a: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208FFFF9-54F6-2832-E794-FA1456800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25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323147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86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aoblený obdĺžnik 15">
            <a:extLst>
              <a:ext uri="{FF2B5EF4-FFF2-40B4-BE49-F238E27FC236}">
                <a16:creationId xmlns:a16="http://schemas.microsoft.com/office/drawing/2014/main" id="{66E166A4-2A6D-A7BB-7A10-A4D74BBF15EA}"/>
              </a:ext>
            </a:extLst>
          </p:cNvPr>
          <p:cNvSpPr/>
          <p:nvPr/>
        </p:nvSpPr>
        <p:spPr>
          <a:xfrm>
            <a:off x="427930" y="4914508"/>
            <a:ext cx="8248525" cy="16108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k-SK" dirty="0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18C10DC-E698-766B-95C9-37A742BE0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12D706E1-F97B-3520-D0B0-EC9383B8A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327508E3-03AC-A52B-0FEF-3CEC22EFD6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3977" y="1052736"/>
          <a:ext cx="24161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1333440" imgH="228600" progId="Equation.3">
                  <p:embed/>
                </p:oleObj>
              </mc:Choice>
              <mc:Fallback>
                <p:oleObj name="Rovnica" r:id="rId2" imgW="1333440" imgH="228600" progId="Equation.3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327508E3-03AC-A52B-0FEF-3CEC22EFD6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977" y="1052736"/>
                        <a:ext cx="241617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3">
            <a:extLst>
              <a:ext uri="{FF2B5EF4-FFF2-40B4-BE49-F238E27FC236}">
                <a16:creationId xmlns:a16="http://schemas.microsoft.com/office/drawing/2014/main" id="{FA3EA440-91B1-AB58-BB24-BE1616A962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786" y="1054845"/>
          <a:ext cx="221138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1218960" imgH="228600" progId="Equation.3">
                  <p:embed/>
                </p:oleObj>
              </mc:Choice>
              <mc:Fallback>
                <p:oleObj name="Rovnica" r:id="rId4" imgW="1218960" imgH="228600" progId="Equation.3">
                  <p:embed/>
                  <p:pic>
                    <p:nvPicPr>
                      <p:cNvPr id="32" name="Object 13">
                        <a:extLst>
                          <a:ext uri="{FF2B5EF4-FFF2-40B4-BE49-F238E27FC236}">
                            <a16:creationId xmlns:a16="http://schemas.microsoft.com/office/drawing/2014/main" id="{FA3EA440-91B1-AB58-BB24-BE1616A962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1054845"/>
                        <a:ext cx="2211388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4">
            <a:extLst>
              <a:ext uri="{FF2B5EF4-FFF2-40B4-BE49-F238E27FC236}">
                <a16:creationId xmlns:a16="http://schemas.microsoft.com/office/drawing/2014/main" id="{283E9F8C-8BA3-7CD6-4E53-AABB16F1FB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0152" y="1052736"/>
          <a:ext cx="21637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93760" imgH="253800" progId="Equation.3">
                  <p:embed/>
                </p:oleObj>
              </mc:Choice>
              <mc:Fallback>
                <p:oleObj name="Rovnica" r:id="rId6" imgW="1193760" imgH="253800" progId="Equation.3">
                  <p:embed/>
                  <p:pic>
                    <p:nvPicPr>
                      <p:cNvPr id="2" name="Object 14">
                        <a:extLst>
                          <a:ext uri="{FF2B5EF4-FFF2-40B4-BE49-F238E27FC236}">
                            <a16:creationId xmlns:a16="http://schemas.microsoft.com/office/drawing/2014/main" id="{283E9F8C-8BA3-7CD6-4E53-AABB16F1FB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052736"/>
                        <a:ext cx="2163763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>
            <a:extLst>
              <a:ext uri="{FF2B5EF4-FFF2-40B4-BE49-F238E27FC236}">
                <a16:creationId xmlns:a16="http://schemas.microsoft.com/office/drawing/2014/main" id="{E0FB2578-AE39-E64E-BE0F-8769D9C45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82" y="3120609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606EEE3-33A4-C41B-CA18-69AA6A96FB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9705" y="3085993"/>
          <a:ext cx="1827213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876240" imgH="304560" progId="Equation.3">
                  <p:embed/>
                </p:oleObj>
              </mc:Choice>
              <mc:Fallback>
                <p:oleObj name="Rovnica" r:id="rId8" imgW="876240" imgH="304560" progId="Equation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606EEE3-33A4-C41B-CA18-69AA6A96FB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05" y="3085993"/>
                        <a:ext cx="1827213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5">
            <a:extLst>
              <a:ext uri="{FF2B5EF4-FFF2-40B4-BE49-F238E27FC236}">
                <a16:creationId xmlns:a16="http://schemas.microsoft.com/office/drawing/2014/main" id="{B81761C9-A927-2552-2999-6D96B8E576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006" y="1772816"/>
          <a:ext cx="13716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0" imgW="660240" imgH="228600" progId="Equation.3">
                  <p:embed/>
                </p:oleObj>
              </mc:Choice>
              <mc:Fallback>
                <p:oleObj name="Rovnica" r:id="rId10" imgW="660240" imgH="228600" progId="Equation.3">
                  <p:embed/>
                  <p:pic>
                    <p:nvPicPr>
                      <p:cNvPr id="8" name="Object 15">
                        <a:extLst>
                          <a:ext uri="{FF2B5EF4-FFF2-40B4-BE49-F238E27FC236}">
                            <a16:creationId xmlns:a16="http://schemas.microsoft.com/office/drawing/2014/main" id="{B81761C9-A927-2552-2999-6D96B8E576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006" y="1772816"/>
                        <a:ext cx="137160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">
            <a:extLst>
              <a:ext uri="{FF2B5EF4-FFF2-40B4-BE49-F238E27FC236}">
                <a16:creationId xmlns:a16="http://schemas.microsoft.com/office/drawing/2014/main" id="{C83AD465-24B3-03B8-654A-75C032FC9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8969" y="2420524"/>
          <a:ext cx="23923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2" imgW="1320480" imgH="279360" progId="Equation.3">
                  <p:embed/>
                </p:oleObj>
              </mc:Choice>
              <mc:Fallback>
                <p:oleObj name="Rovnica" r:id="rId12" imgW="1320480" imgH="279360" progId="Equation.3">
                  <p:embed/>
                  <p:pic>
                    <p:nvPicPr>
                      <p:cNvPr id="9" name="Object 16">
                        <a:extLst>
                          <a:ext uri="{FF2B5EF4-FFF2-40B4-BE49-F238E27FC236}">
                            <a16:creationId xmlns:a16="http://schemas.microsoft.com/office/drawing/2014/main" id="{C83AD465-24B3-03B8-654A-75C032FC9E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969" y="2420524"/>
                        <a:ext cx="2392363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7">
            <a:extLst>
              <a:ext uri="{FF2B5EF4-FFF2-40B4-BE49-F238E27FC236}">
                <a16:creationId xmlns:a16="http://schemas.microsoft.com/office/drawing/2014/main" id="{D56041BA-843E-9BA8-38A1-D50702F36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1088" y="2415758"/>
          <a:ext cx="37512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4" imgW="2070000" imgH="317160" progId="Equation.3">
                  <p:embed/>
                </p:oleObj>
              </mc:Choice>
              <mc:Fallback>
                <p:oleObj name="Rovnica" r:id="rId14" imgW="2070000" imgH="317160" progId="Equation.3">
                  <p:embed/>
                  <p:pic>
                    <p:nvPicPr>
                      <p:cNvPr id="10" name="Object 17">
                        <a:extLst>
                          <a:ext uri="{FF2B5EF4-FFF2-40B4-BE49-F238E27FC236}">
                            <a16:creationId xmlns:a16="http://schemas.microsoft.com/office/drawing/2014/main" id="{D56041BA-843E-9BA8-38A1-D50702F368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1088" y="2415758"/>
                        <a:ext cx="3751262" cy="5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E4A65429-6255-BDF3-39EE-CCCDEB81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164" y="3822299"/>
            <a:ext cx="3429024" cy="8572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F86B3DB-9F82-AB89-C1B4-A58753324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462" y="3167188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6" name="Object 19">
            <a:extLst>
              <a:ext uri="{FF2B5EF4-FFF2-40B4-BE49-F238E27FC236}">
                <a16:creationId xmlns:a16="http://schemas.microsoft.com/office/drawing/2014/main" id="{0DDB2F1B-778C-3561-19DD-58201B2966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8050" y="3049714"/>
          <a:ext cx="26670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6" imgW="1282680" imgH="330120" progId="Equation.3">
                  <p:embed/>
                </p:oleObj>
              </mc:Choice>
              <mc:Fallback>
                <p:oleObj name="Rovnica" r:id="rId16" imgW="1282680" imgH="330120" progId="Equation.3">
                  <p:embed/>
                  <p:pic>
                    <p:nvPicPr>
                      <p:cNvPr id="16" name="Object 19">
                        <a:extLst>
                          <a:ext uri="{FF2B5EF4-FFF2-40B4-BE49-F238E27FC236}">
                            <a16:creationId xmlns:a16="http://schemas.microsoft.com/office/drawing/2014/main" id="{0DDB2F1B-778C-3561-19DD-58201B2966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050" y="3049714"/>
                        <a:ext cx="26670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1">
            <a:extLst>
              <a:ext uri="{FF2B5EF4-FFF2-40B4-BE49-F238E27FC236}">
                <a16:creationId xmlns:a16="http://schemas.microsoft.com/office/drawing/2014/main" id="{3CB1C0DB-68F5-0933-1192-17EF3B5FD4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4792" y="3881568"/>
          <a:ext cx="395922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18" imgW="1904760" imgH="431640" progId="Equation.3">
                  <p:embed/>
                </p:oleObj>
              </mc:Choice>
              <mc:Fallback>
                <p:oleObj name="Rovnica" r:id="rId18" imgW="1904760" imgH="431640" progId="Equation.3">
                  <p:embed/>
                  <p:pic>
                    <p:nvPicPr>
                      <p:cNvPr id="17" name="Object 21">
                        <a:extLst>
                          <a:ext uri="{FF2B5EF4-FFF2-40B4-BE49-F238E27FC236}">
                            <a16:creationId xmlns:a16="http://schemas.microsoft.com/office/drawing/2014/main" id="{3CB1C0DB-68F5-0933-1192-17EF3B5FD4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792" y="3881568"/>
                        <a:ext cx="3959225" cy="779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4">
                <a:extLst>
                  <a:ext uri="{FF2B5EF4-FFF2-40B4-BE49-F238E27FC236}">
                    <a16:creationId xmlns:a16="http://schemas.microsoft.com/office/drawing/2014/main" id="{B634CF53-B468-E69E-2898-D85D5FE5FCC0}"/>
                  </a:ext>
                </a:extLst>
              </p:cNvPr>
              <p:cNvSpPr txBox="1"/>
              <p:nvPr/>
            </p:nvSpPr>
            <p:spPr bwMode="auto">
              <a:xfrm>
                <a:off x="755576" y="5166937"/>
                <a:ext cx="3013398" cy="51554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0,3,8,1,4,1,8,3</m:t>
                              </m: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sk-SK" sz="2200" dirty="0"/>
              </a:p>
            </p:txBody>
          </p:sp>
        </mc:Choice>
        <mc:Fallback xmlns="">
          <p:sp>
            <p:nvSpPr>
              <p:cNvPr id="19" name="Object 14">
                <a:extLst>
                  <a:ext uri="{FF2B5EF4-FFF2-40B4-BE49-F238E27FC236}">
                    <a16:creationId xmlns:a16="http://schemas.microsoft.com/office/drawing/2014/main" id="{B634CF53-B468-E69E-2898-D85D5FE5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5166937"/>
                <a:ext cx="3013398" cy="5155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Rovná spojnica 19">
            <a:extLst>
              <a:ext uri="{FF2B5EF4-FFF2-40B4-BE49-F238E27FC236}">
                <a16:creationId xmlns:a16="http://schemas.microsoft.com/office/drawing/2014/main" id="{33EF8E34-6FEA-8A53-83BB-B90D755DB46D}"/>
              </a:ext>
            </a:extLst>
          </p:cNvPr>
          <p:cNvCxnSpPr/>
          <p:nvPr/>
        </p:nvCxnSpPr>
        <p:spPr>
          <a:xfrm>
            <a:off x="960662" y="5149695"/>
            <a:ext cx="2143140" cy="5000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ovná spojnica 20">
            <a:extLst>
              <a:ext uri="{FF2B5EF4-FFF2-40B4-BE49-F238E27FC236}">
                <a16:creationId xmlns:a16="http://schemas.microsoft.com/office/drawing/2014/main" id="{D7973545-5E60-358D-479D-C9913C260722}"/>
              </a:ext>
            </a:extLst>
          </p:cNvPr>
          <p:cNvCxnSpPr/>
          <p:nvPr/>
        </p:nvCxnSpPr>
        <p:spPr>
          <a:xfrm flipV="1">
            <a:off x="960662" y="5221133"/>
            <a:ext cx="2214578" cy="35719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17">
            <a:extLst>
              <a:ext uri="{FF2B5EF4-FFF2-40B4-BE49-F238E27FC236}">
                <a16:creationId xmlns:a16="http://schemas.microsoft.com/office/drawing/2014/main" id="{6E8CBFFD-F4FA-B24B-A430-CB505DDC37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7364" y="5453189"/>
          <a:ext cx="12128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1" imgW="583920" imgH="228600" progId="Equation.3">
                  <p:embed/>
                </p:oleObj>
              </mc:Choice>
              <mc:Fallback>
                <p:oleObj name="Rovnica" r:id="rId21" imgW="583920" imgH="228600" progId="Equation.3">
                  <p:embed/>
                  <p:pic>
                    <p:nvPicPr>
                      <p:cNvPr id="23" name="Object 17">
                        <a:extLst>
                          <a:ext uri="{FF2B5EF4-FFF2-40B4-BE49-F238E27FC236}">
                            <a16:creationId xmlns:a16="http://schemas.microsoft.com/office/drawing/2014/main" id="{6E8CBFFD-F4FA-B24B-A430-CB505DDC37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7364" y="5453189"/>
                        <a:ext cx="121285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F7EAB5BF-8B3E-323E-CB8B-7CA2EB40F8D6}"/>
                  </a:ext>
                </a:extLst>
              </p:cNvPr>
              <p:cNvSpPr txBox="1"/>
              <p:nvPr/>
            </p:nvSpPr>
            <p:spPr bwMode="auto">
              <a:xfrm>
                <a:off x="755576" y="5793777"/>
                <a:ext cx="3013398" cy="51554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𝐜𝐚</m:t>
                      </m:r>
                      <m:r>
                        <a:rPr lang="sk-SK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0,3,8,1,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,1,8,3</m:t>
                              </m: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sk-SK" sz="2200" dirty="0"/>
              </a:p>
            </p:txBody>
          </p:sp>
        </mc:Choice>
        <mc:Fallback xmlns=""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F7EAB5BF-8B3E-323E-CB8B-7CA2EB40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5793777"/>
                <a:ext cx="3013398" cy="51554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9532C64A-5A77-94EE-044F-8DBECC26E244}"/>
                  </a:ext>
                </a:extLst>
              </p:cNvPr>
              <p:cNvSpPr txBox="1"/>
              <p:nvPr/>
            </p:nvSpPr>
            <p:spPr bwMode="auto">
              <a:xfrm>
                <a:off x="5410315" y="5449784"/>
                <a:ext cx="3122125" cy="51554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sk-SK" sz="22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𝐜𝐚</m:t>
                          </m:r>
                        </m:e>
                      </m:acc>
                      <m:r>
                        <a:rPr lang="sk-SK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k-SK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0,3,8,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sk-SK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,8,3</m:t>
                              </m:r>
                            </m:e>
                          </m:d>
                        </m:e>
                        <m:sub/>
                      </m:sSub>
                    </m:oMath>
                  </m:oMathPara>
                </a14:m>
                <a:endParaRPr lang="sk-SK" sz="2200" dirty="0"/>
              </a:p>
            </p:txBody>
          </p:sp>
        </mc:Choice>
        <mc:Fallback xmlns=""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9532C64A-5A77-94EE-044F-8DBECC26E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0315" y="5449784"/>
                <a:ext cx="3122125" cy="51554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39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ok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978592"/>
            <a:ext cx="6334073" cy="4750554"/>
          </a:xfrm>
          <a:prstGeom prst="rect">
            <a:avLst/>
          </a:prstGeom>
        </p:spPr>
      </p:pic>
      <p:graphicFrame>
        <p:nvGraphicFramePr>
          <p:cNvPr id="7434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270491"/>
              </p:ext>
            </p:extLst>
          </p:nvPr>
        </p:nvGraphicFramePr>
        <p:xfrm>
          <a:off x="302892" y="1394712"/>
          <a:ext cx="262255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3" imgW="1447560" imgH="215640" progId="Equation.3">
                  <p:embed/>
                </p:oleObj>
              </mc:Choice>
              <mc:Fallback>
                <p:oleObj name="Rovnica" r:id="rId3" imgW="1447560" imgH="215640" progId="Equation.3">
                  <p:embed/>
                  <p:pic>
                    <p:nvPicPr>
                      <p:cNvPr id="7434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2" y="1394712"/>
                        <a:ext cx="2622550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34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174950"/>
              </p:ext>
            </p:extLst>
          </p:nvPr>
        </p:nvGraphicFramePr>
        <p:xfrm>
          <a:off x="323528" y="894646"/>
          <a:ext cx="21193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5" imgW="1168200" imgH="215640" progId="Equation.3">
                  <p:embed/>
                </p:oleObj>
              </mc:Choice>
              <mc:Fallback>
                <p:oleObj name="Rovnica" r:id="rId5" imgW="1168200" imgH="215640" progId="Equation.3">
                  <p:embed/>
                  <p:pic>
                    <p:nvPicPr>
                      <p:cNvPr id="7434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894646"/>
                        <a:ext cx="211931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ine 2">
            <a:extLst>
              <a:ext uri="{FF2B5EF4-FFF2-40B4-BE49-F238E27FC236}">
                <a16:creationId xmlns:a16="http://schemas.microsoft.com/office/drawing/2014/main" id="{F76AC797-FC80-B278-0B65-E7FE876A0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8650622A-8B5B-2A2B-82FD-C25DF86A7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Priemet do 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podpriestoru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určeného 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59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4F1FC"/>
            </a:gs>
            <a:gs pos="100000">
              <a:srgbClr val="E4F1FC">
                <a:gamma/>
                <a:tint val="50196"/>
                <a:invGamma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000100" y="3357562"/>
            <a:ext cx="5429288" cy="328614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3" name="Zaoblený obdĺžnik 12"/>
          <p:cNvSpPr/>
          <p:nvPr/>
        </p:nvSpPr>
        <p:spPr>
          <a:xfrm>
            <a:off x="214282" y="2143116"/>
            <a:ext cx="2286016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85720" y="2143116"/>
            <a:ext cx="2214578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Spektrum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procesu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7475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488717"/>
              </p:ext>
            </p:extLst>
          </p:nvPr>
        </p:nvGraphicFramePr>
        <p:xfrm>
          <a:off x="357165" y="2940909"/>
          <a:ext cx="207168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2" imgW="1143000" imgH="228600" progId="Equation.3">
                  <p:embed/>
                </p:oleObj>
              </mc:Choice>
              <mc:Fallback>
                <p:oleObj name="Rovnica" r:id="rId2" imgW="1143000" imgH="228600" progId="Equation.3">
                  <p:embed/>
                  <p:pic>
                    <p:nvPicPr>
                      <p:cNvPr id="7475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65" y="2940909"/>
                        <a:ext cx="2071687" cy="404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8551" name="Object 7"/>
          <p:cNvGraphicFramePr>
            <a:graphicFrameLocks noChangeAspect="1"/>
          </p:cNvGraphicFramePr>
          <p:nvPr/>
        </p:nvGraphicFramePr>
        <p:xfrm>
          <a:off x="765148" y="1357294"/>
          <a:ext cx="262255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4" imgW="1447560" imgH="215640" progId="Equation.3">
                  <p:embed/>
                </p:oleObj>
              </mc:Choice>
              <mc:Fallback>
                <p:oleObj name="Rovnica" r:id="rId4" imgW="1447560" imgH="215640" progId="Equation.3">
                  <p:embed/>
                  <p:pic>
                    <p:nvPicPr>
                      <p:cNvPr id="7485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48" y="1357294"/>
                        <a:ext cx="2622550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8552" name="Object 8"/>
          <p:cNvGraphicFramePr>
            <a:graphicFrameLocks noChangeAspect="1"/>
          </p:cNvGraphicFramePr>
          <p:nvPr/>
        </p:nvGraphicFramePr>
        <p:xfrm>
          <a:off x="785786" y="857232"/>
          <a:ext cx="21193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6" imgW="1168200" imgH="215640" progId="Equation.3">
                  <p:embed/>
                </p:oleObj>
              </mc:Choice>
              <mc:Fallback>
                <p:oleObj name="Rovnica" r:id="rId6" imgW="1168200" imgH="215640" progId="Equation.3">
                  <p:embed/>
                  <p:pic>
                    <p:nvPicPr>
                      <p:cNvPr id="74855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786" y="857232"/>
                        <a:ext cx="2119312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utoShape 44"/>
          <p:cNvSpPr>
            <a:spLocks noChangeArrowheads="1"/>
          </p:cNvSpPr>
          <p:nvPr/>
        </p:nvSpPr>
        <p:spPr bwMode="auto">
          <a:xfrm>
            <a:off x="271470" y="3594676"/>
            <a:ext cx="2286016" cy="2714644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sk-SK" dirty="0"/>
          </a:p>
        </p:txBody>
      </p:sp>
      <p:sp>
        <p:nvSpPr>
          <p:cNvPr id="21" name="Obdĺžnik 20"/>
          <p:cNvSpPr/>
          <p:nvPr/>
        </p:nvSpPr>
        <p:spPr>
          <a:xfrm>
            <a:off x="557222" y="3808990"/>
            <a:ext cx="187163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0.0000 + 0.0000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0.0884 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- 1.4937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-0.1250 - 0.1250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-0.0884 + 0.2563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0.2500 + 0.0000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-0.0884 - 0.2563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endParaRPr lang="nn-NO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-0.1250 + 0.1250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0.0884 + 1.4937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01D3BCD3-1526-5FB4-DA6A-904C02A0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1566"/>
            <a:ext cx="619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DFT 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Line 2">
            <a:extLst>
              <a:ext uri="{FF2B5EF4-FFF2-40B4-BE49-F238E27FC236}">
                <a16:creationId xmlns:a16="http://schemas.microsoft.com/office/drawing/2014/main" id="{A20304C4-2BF8-731F-350E-DF955A0A3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930" y="692696"/>
            <a:ext cx="8288139" cy="2447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15" name="Zaoblený obdĺžnik 14"/>
          <p:cNvSpPr/>
          <p:nvPr/>
        </p:nvSpPr>
        <p:spPr>
          <a:xfrm>
            <a:off x="2654574" y="2132010"/>
            <a:ext cx="2714644" cy="50006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726012" y="2132010"/>
            <a:ext cx="2643206" cy="43339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</a:rPr>
              <a:t>Amplit</a:t>
            </a:r>
            <a:r>
              <a:rPr lang="sk-SK" sz="2000" dirty="0" err="1">
                <a:solidFill>
                  <a:srgbClr val="FF0000"/>
                </a:solidFill>
                <a:latin typeface="Times New Roman" pitchFamily="18" charset="0"/>
              </a:rPr>
              <a:t>údové</a:t>
            </a:r>
            <a:r>
              <a:rPr lang="sk-SK" sz="2000" dirty="0">
                <a:solidFill>
                  <a:srgbClr val="FF0000"/>
                </a:solidFill>
                <a:latin typeface="Times New Roman" pitchFamily="18" charset="0"/>
              </a:rPr>
              <a:t> spektrum:</a:t>
            </a:r>
            <a:endParaRPr lang="en-US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964804"/>
              </p:ext>
            </p:extLst>
          </p:nvPr>
        </p:nvGraphicFramePr>
        <p:xfrm>
          <a:off x="2654574" y="2895799"/>
          <a:ext cx="2417762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ovnica" r:id="rId8" imgW="1333440" imgH="253800" progId="Equation.3">
                  <p:embed/>
                </p:oleObj>
              </mc:Choice>
              <mc:Fallback>
                <p:oleObj name="Rovnica" r:id="rId8" imgW="1333440" imgH="253800" progId="Equation.3">
                  <p:embed/>
                  <p:pic>
                    <p:nvPicPr>
                      <p:cNvPr id="1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574" y="2895799"/>
                        <a:ext cx="2417762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Obdĺžnik 23"/>
          <p:cNvSpPr/>
          <p:nvPr/>
        </p:nvSpPr>
        <p:spPr>
          <a:xfrm>
            <a:off x="2868888" y="3797836"/>
            <a:ext cx="285524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0.0000 + 0.0000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0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0.0884 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- 1.4937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1.4963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0.1250 - 0.1250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0.1768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|-0.0884 + 0.2563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0.2711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0.2500 + 0.0000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0.2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500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|-0.0884 - 0.2563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0.2711</a:t>
            </a:r>
            <a:endParaRPr lang="nn-NO" dirty="0">
              <a:latin typeface="Times New Roman" pitchFamily="18" charset="0"/>
              <a:cs typeface="Times New Roman" pitchFamily="18" charset="0"/>
            </a:endParaRPr>
          </a:p>
          <a:p>
            <a:r>
              <a:rPr lang="nn-NO" dirty="0">
                <a:latin typeface="Times New Roman" pitchFamily="18" charset="0"/>
                <a:cs typeface="Times New Roman" pitchFamily="18" charset="0"/>
              </a:rPr>
              <a:t>|-0.1250 + 0.1250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0.1768   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  <a:p>
            <a:r>
              <a:rPr lang="sk-SK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nn-NO" dirty="0">
                <a:latin typeface="Times New Roman" pitchFamily="18" charset="0"/>
                <a:cs typeface="Times New Roman" pitchFamily="18" charset="0"/>
              </a:rPr>
              <a:t>0.0884 + 1.4937</a:t>
            </a:r>
            <a:r>
              <a:rPr lang="sk-SK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| = 1.4963</a:t>
            </a:r>
            <a:endParaRPr lang="sk-SK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Rovná spojnica 17"/>
          <p:cNvCxnSpPr/>
          <p:nvPr/>
        </p:nvCxnSpPr>
        <p:spPr>
          <a:xfrm>
            <a:off x="2583136" y="5085184"/>
            <a:ext cx="3429024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17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4" grpId="0" animBg="1"/>
    </p:bldLst>
  </p:timing>
</p:sld>
</file>

<file path=ppt/theme/theme1.xml><?xml version="1.0" encoding="utf-8"?>
<a:theme xmlns:a="http://schemas.openxmlformats.org/drawingml/2006/main" name="Predvolený návrh">
  <a:themeElements>
    <a:clrScheme name="Predvolený návr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dvolený návr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dvolený návr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dvolený návr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dvolený návr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dvolený návr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dvolený návr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dvolený návr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Crayons</Template>
  <TotalTime>40662</TotalTime>
  <Words>1765</Words>
  <Application>Microsoft Office PowerPoint</Application>
  <PresentationFormat>Prezentácia na obrazovke (4:3)</PresentationFormat>
  <Paragraphs>295</Paragraphs>
  <Slides>67</Slides>
  <Notes>0</Notes>
  <HiddenSlides>0</HiddenSlides>
  <MMClips>0</MMClips>
  <ScaleCrop>false</ScaleCrop>
  <HeadingPairs>
    <vt:vector size="8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snímok</vt:lpstr>
      </vt:variant>
      <vt:variant>
        <vt:i4>67</vt:i4>
      </vt:variant>
    </vt:vector>
  </HeadingPairs>
  <TitlesOfParts>
    <vt:vector size="74" baseType="lpstr">
      <vt:lpstr>-apple-system</vt:lpstr>
      <vt:lpstr>Arial</vt:lpstr>
      <vt:lpstr>Cambria Math</vt:lpstr>
      <vt:lpstr>Symbol</vt:lpstr>
      <vt:lpstr>Times New Roman</vt:lpstr>
      <vt:lpstr>Predvolený návrh</vt:lpstr>
      <vt:lpstr>Rovnica</vt:lpstr>
      <vt:lpstr>Analýza procesov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Snímka 1</dc:title>
  <dc:creator>Durko</dc:creator>
  <cp:lastModifiedBy>Juraj Smieško</cp:lastModifiedBy>
  <cp:revision>471</cp:revision>
  <dcterms:created xsi:type="dcterms:W3CDTF">2005-10-24T18:26:42Z</dcterms:created>
  <dcterms:modified xsi:type="dcterms:W3CDTF">2024-11-12T11:46:13Z</dcterms:modified>
</cp:coreProperties>
</file>